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25" r:id="rId2"/>
    <p:sldId id="301" r:id="rId3"/>
    <p:sldId id="328" r:id="rId4"/>
    <p:sldId id="362" r:id="rId5"/>
    <p:sldId id="355" r:id="rId6"/>
    <p:sldId id="356" r:id="rId7"/>
    <p:sldId id="338" r:id="rId8"/>
    <p:sldId id="357" r:id="rId9"/>
    <p:sldId id="344" r:id="rId10"/>
    <p:sldId id="349" r:id="rId11"/>
    <p:sldId id="350" r:id="rId12"/>
    <p:sldId id="343" r:id="rId13"/>
    <p:sldId id="353" r:id="rId14"/>
    <p:sldId id="367" r:id="rId15"/>
    <p:sldId id="368" r:id="rId16"/>
    <p:sldId id="370" r:id="rId17"/>
    <p:sldId id="345" r:id="rId18"/>
    <p:sldId id="360" r:id="rId19"/>
    <p:sldId id="363" r:id="rId20"/>
    <p:sldId id="361" r:id="rId21"/>
    <p:sldId id="364" r:id="rId22"/>
    <p:sldId id="373" r:id="rId23"/>
    <p:sldId id="374" r:id="rId24"/>
    <p:sldId id="375" r:id="rId25"/>
    <p:sldId id="376" r:id="rId26"/>
    <p:sldId id="377" r:id="rId27"/>
    <p:sldId id="378" r:id="rId28"/>
    <p:sldId id="379" r:id="rId29"/>
    <p:sldId id="380" r:id="rId30"/>
    <p:sldId id="381" r:id="rId31"/>
    <p:sldId id="366" r:id="rId32"/>
    <p:sldId id="371" r:id="rId33"/>
    <p:sldId id="372" r:id="rId34"/>
    <p:sldId id="359" r:id="rId35"/>
    <p:sldId id="347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336600"/>
    <a:srgbClr val="0000CC"/>
    <a:srgbClr val="FFFF00"/>
    <a:srgbClr val="FFFF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9" autoAdjust="0"/>
    <p:restoredTop sz="94720" autoAdjust="0"/>
  </p:normalViewPr>
  <p:slideViewPr>
    <p:cSldViewPr>
      <p:cViewPr>
        <p:scale>
          <a:sx n="50" d="100"/>
          <a:sy n="50" d="100"/>
        </p:scale>
        <p:origin x="-1277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4432B0E-BF0C-44CD-B9C5-1A7AFC7F2216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E42796A-30AB-4BD9-972C-CB47AB38D9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5049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3EE9876-C8B8-4E73-B6C7-B9B3980D87A9}" type="slidenum">
              <a:rPr lang="ru-RU" smtClean="0"/>
              <a:pPr eaLnBrk="1" hangingPunct="1"/>
              <a:t>24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92A8EF-FAC6-4766-9B69-0BC57B391A54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718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5918C9-FE4D-47E5-9456-8BFD598230C6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2823E-9E7D-43AD-B183-CD7415C5740C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824B9-7AD6-4908-AA12-8EEACFB28B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E2BC3-3FB6-482D-B12E-03B2AE2682C6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9EE61-CFBE-463A-B910-8654B00951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D20F1-DBAD-4196-B99F-9A54A0C8CBDA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6F23B-1163-4B5B-823A-A3F07F2D25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08A37-DE71-4C33-9145-0CA13E627D22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69F1C-05B2-41BF-8170-9215FB8BDE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5D923-DEAA-4738-AAD9-4C4407C46327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30FCF-33DF-4A6A-9F2F-7CF80AA908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58D9C-AE28-4617-80F4-536520F46140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27B58-FC81-4E08-829C-0B8B99FEBE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0AD7F-0BD3-4624-A009-18A77B7A069E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5A8A1-6206-41F0-84C7-46D0B7A267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5A752-642B-43C0-B781-2F262C926253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FD123-4370-4AEE-89F5-162005CE4D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D42AA-EEE9-4751-AA27-9B25F658DE3E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166BC-67B4-40AB-9CA5-61889D150A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4EAB8-9CC0-403A-B1A1-F307035343D8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B7F4F-6728-46A0-B4AF-B20C9F71A5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58686-EFD3-4362-A3D5-E3A9A4955709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C6AB3-BCF5-4432-B5E7-B0CBE400CB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275D6-771F-4FC8-B8EA-76209C2E0C20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A2597-0B4F-4E21-8E0F-32FA4EC7A3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124970B-C420-4863-A48B-C33ED7638FBB}" type="datetimeFigureOut">
              <a:rPr lang="ru-RU"/>
              <a:pPr>
                <a:defRPr/>
              </a:pPr>
              <a:t>12.08.2018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6DD6EC-1DB4-418F-8058-D03BE19F5A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9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4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C:\Users\dns\Desktop\&#1086;&#1087;&#1099;&#1090;%20&#1087;&#1086;&#1076;%20&#1085;&#1077;&#1073;&#1086;&#1084;%20Microsoft%20Word\&#1089;&#1082;&#1074;&#1077;&#1088;%202014\&#1087;&#1086;&#1076;%20&#1085;&#1077;&#1073;&#1086;&#1084;%20&#1089;%20&#1084;&#1072;&#1088;&#1090;&#1072;%2014%20&#1095;&#1077;&#1083;&#1086;&#1074;&#1077;&#1082;%20&#1080;%20&#1073;&#1080;&#1086;&#1089;&#1092;&#1077;&#1088;&#1072;\&#1087;&#1088;&#1080;&#1088;&#1086;&#1076;&#1085;&#1099;&#1077;%20&#1082;&#1086;&#1084;&#1087;&#1086;&#1079;&#1080;&#1094;&#1080;&#1080;%20&#1070;&#1083;&#1103;\&#1089;&#1082;&#1074;&#1077;&#1088;%20&#1101;&#1089;&#1082;&#1080;&#1079;%20&#1070;&#1083;&#1080;&#1080;%20&#1089;%20&#1090;&#1077;&#1082;&#1089;&#1090;&#1086;&#1084;.jpg" TargetMode="External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gif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80.emf"/><Relationship Id="rId4" Type="http://schemas.openxmlformats.org/officeDocument/2006/relationships/image" Target="../media/image7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7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331640" y="2204864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1052736"/>
            <a:ext cx="8785225" cy="1179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 smtClean="0">
                <a:solidFill>
                  <a:prstClr val="black"/>
                </a:solidFill>
                <a:latin typeface="Microsoft YaHei Light" pitchFamily="34" charset="-122"/>
                <a:ea typeface="Microsoft YaHei Light" pitchFamily="34" charset="-122"/>
                <a:cs typeface="Times New Roman"/>
              </a:rPr>
              <a:t>Муниципальное казённое образовательное учреждение</a:t>
            </a:r>
          </a:p>
          <a:p>
            <a:pPr algn="ctr">
              <a:spcAft>
                <a:spcPts val="1000"/>
              </a:spcAft>
            </a:pPr>
            <a:r>
              <a:rPr lang="ru-RU" b="1" dirty="0" smtClean="0">
                <a:solidFill>
                  <a:prstClr val="black"/>
                </a:solidFill>
                <a:latin typeface="Microsoft YaHei Light" pitchFamily="34" charset="-122"/>
                <a:ea typeface="Microsoft YaHei Light" pitchFamily="34" charset="-122"/>
                <a:cs typeface="Times New Roman"/>
              </a:rPr>
              <a:t> дополнительного образования </a:t>
            </a:r>
          </a:p>
          <a:p>
            <a:pPr algn="ctr">
              <a:spcAft>
                <a:spcPts val="1000"/>
              </a:spcAft>
            </a:pPr>
            <a:r>
              <a:rPr lang="ru-RU" b="1" dirty="0" smtClean="0">
                <a:solidFill>
                  <a:prstClr val="black"/>
                </a:solidFill>
                <a:latin typeface="Microsoft YaHei Light" pitchFamily="34" charset="-122"/>
                <a:ea typeface="Microsoft YaHei Light" pitchFamily="34" charset="-122"/>
                <a:cs typeface="Times New Roman"/>
              </a:rPr>
              <a:t>«Центр детского творчества посёлок Терней</a:t>
            </a:r>
            <a:endParaRPr lang="ru-RU" sz="1200" dirty="0">
              <a:solidFill>
                <a:prstClr val="black"/>
              </a:solidFill>
              <a:latin typeface="Microsoft YaHei Light" pitchFamily="34" charset="-122"/>
              <a:ea typeface="Microsoft YaHei Light" pitchFamily="34" charset="-122"/>
              <a:cs typeface="Times New Roman"/>
            </a:endParaRPr>
          </a:p>
        </p:txBody>
      </p:sp>
      <p:pic>
        <p:nvPicPr>
          <p:cNvPr id="5" name="Picture 10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46" y="260649"/>
            <a:ext cx="2101574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7" name="TextBox 6"/>
          <p:cNvSpPr txBox="1"/>
          <p:nvPr/>
        </p:nvSpPr>
        <p:spPr>
          <a:xfrm>
            <a:off x="899592" y="381371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Microsoft YaHei Light" pitchFamily="34" charset="-122"/>
                <a:ea typeface="Microsoft YaHei Light" pitchFamily="34" charset="-122"/>
              </a:rPr>
              <a:t>Волонтёрские программы клуба «Урагус»</a:t>
            </a:r>
            <a:endParaRPr lang="ru-RU" sz="2800" b="1" dirty="0">
              <a:latin typeface="Microsoft YaHei Light" pitchFamily="34" charset="-122"/>
              <a:ea typeface="Microsoft YaHei Light" pitchFamily="34" charset="-122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66020" y="479715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Corbel" pitchFamily="34" charset="0"/>
              </a:rPr>
              <a:t>Посёлок Терней. Приморский край. Россия </a:t>
            </a:r>
          </a:p>
          <a:p>
            <a:pPr algn="ctr"/>
            <a:r>
              <a:rPr lang="ru-RU" b="1" dirty="0">
                <a:latin typeface="Corbel" pitchFamily="34" charset="0"/>
              </a:rPr>
              <a:t>2018</a:t>
            </a:r>
          </a:p>
        </p:txBody>
      </p:sp>
    </p:spTree>
    <p:extLst>
      <p:ext uri="{BB962C8B-B14F-4D97-AF65-F5344CB8AC3E}">
        <p14:creationId xmlns:p14="http://schemas.microsoft.com/office/powerpoint/2010/main" val="343488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769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83019"/>
            <a:ext cx="7231063" cy="262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5" descr="море с кюбзом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16" y="3645024"/>
            <a:ext cx="3784328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41064"/>
            <a:ext cx="3902223" cy="2926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4929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707904" y="1196752"/>
            <a:ext cx="5220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052736"/>
            <a:ext cx="3060804" cy="4375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00357" y="1197588"/>
            <a:ext cx="5328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Направление</a:t>
            </a:r>
          </a:p>
          <a:p>
            <a:r>
              <a:rPr lang="ru-RU" sz="2800" b="1" dirty="0" smtClean="0">
                <a:solidFill>
                  <a:srgbClr val="336600"/>
                </a:solidFill>
                <a:latin typeface="Microsoft YaHei Light" pitchFamily="34" charset="-122"/>
                <a:ea typeface="Microsoft YaHei Light" pitchFamily="34" charset="-122"/>
              </a:rPr>
              <a:t>Эколого-краеведческое</a:t>
            </a:r>
            <a:endParaRPr lang="ru-RU" sz="2800" b="1" dirty="0">
              <a:solidFill>
                <a:srgbClr val="336600"/>
              </a:solidFill>
              <a:latin typeface="Microsoft YaHei Light" pitchFamily="34" charset="-122"/>
              <a:ea typeface="Microsoft YaHei Light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237" y="3416912"/>
            <a:ext cx="53285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Основные методы</a:t>
            </a:r>
          </a:p>
          <a:p>
            <a:r>
              <a:rPr lang="ru-RU" sz="2800" b="1" dirty="0" smtClean="0">
                <a:solidFill>
                  <a:srgbClr val="336600"/>
                </a:solidFill>
                <a:latin typeface="Microsoft YaHei Light" pitchFamily="34" charset="-122"/>
                <a:ea typeface="Microsoft YaHei Light" pitchFamily="34" charset="-122"/>
              </a:rPr>
              <a:t>Сочетание  исследовательских, проектных и практических  работ</a:t>
            </a:r>
            <a:endParaRPr lang="ru-RU" sz="2800" b="1" dirty="0">
              <a:solidFill>
                <a:srgbClr val="336600"/>
              </a:solidFill>
              <a:latin typeface="Microsoft YaHei Light" pitchFamily="34" charset="-122"/>
              <a:ea typeface="Microsoft YaHei Light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203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09" y="-4929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06811" y="1268760"/>
            <a:ext cx="6897637" cy="2728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0099"/>
                </a:solidFill>
                <a:latin typeface="Microsoft YaHei UI Light" pitchFamily="34" charset="-122"/>
                <a:ea typeface="Microsoft YaHei UI Light" pitchFamily="34" charset="-122"/>
                <a:cs typeface="Times New Roman"/>
              </a:rPr>
              <a:t>Большинство проектов  и исследований имеют социальную окраску и сопровождаются </a:t>
            </a:r>
            <a:r>
              <a:rPr lang="ru-RU" sz="2000" b="1" dirty="0" err="1">
                <a:solidFill>
                  <a:srgbClr val="000099"/>
                </a:solidFill>
                <a:latin typeface="Microsoft YaHei UI Light" pitchFamily="34" charset="-122"/>
                <a:ea typeface="Microsoft YaHei UI Light" pitchFamily="34" charset="-122"/>
                <a:cs typeface="Times New Roman"/>
              </a:rPr>
              <a:t>волонтёрством</a:t>
            </a:r>
            <a:r>
              <a:rPr lang="ru-RU" sz="2000" b="1" dirty="0">
                <a:solidFill>
                  <a:srgbClr val="000099"/>
                </a:solidFill>
                <a:latin typeface="Microsoft YaHei UI Light" pitchFamily="34" charset="-122"/>
                <a:ea typeface="Microsoft YaHei UI Light" pitchFamily="34" charset="-122"/>
                <a:cs typeface="Times New Roman"/>
              </a:rPr>
              <a:t> всех участников образовательного процесса: воспитанников, их родственников, выпускников, представителей местного сообщества</a:t>
            </a:r>
            <a:r>
              <a:rPr lang="ru-RU" sz="2000" b="1" dirty="0" smtClean="0">
                <a:solidFill>
                  <a:srgbClr val="000099"/>
                </a:solidFill>
                <a:latin typeface="Microsoft YaHei UI Light" pitchFamily="34" charset="-122"/>
                <a:ea typeface="Microsoft YaHei UI Light" pitchFamily="34" charset="-122"/>
                <a:cs typeface="Times New Roman"/>
              </a:rPr>
              <a:t>.</a:t>
            </a:r>
          </a:p>
          <a:p>
            <a:pPr algn="ctr"/>
            <a:endParaRPr lang="ru-RU" sz="2400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sz="2400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sz="2400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G:\хакасия 17\Хакассия выступление\025A32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2995773"/>
            <a:ext cx="5321164" cy="37137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74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4929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522209" y="1378902"/>
            <a:ext cx="7308304" cy="400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Программы</a:t>
            </a:r>
            <a:endParaRPr lang="ru-RU" sz="2800" b="1" dirty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600" b="1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2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Партнёрская  </a:t>
            </a:r>
            <a:r>
              <a:rPr lang="ru-RU" sz="2200" b="1" dirty="0" err="1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Тернейская</a:t>
            </a:r>
            <a:r>
              <a:rPr lang="ru-RU" sz="22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 района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2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«</a:t>
            </a:r>
            <a:r>
              <a:rPr lang="ru-RU" sz="22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Социальная успешность, забота о здоровье и качестве окружающей среды – молодёжные приоритеты». Координаторы </a:t>
            </a:r>
            <a:r>
              <a:rPr lang="ru-RU" sz="22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– мы. Работает с 2004 года 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2200" dirty="0">
              <a:solidFill>
                <a:prstClr val="black"/>
              </a:solidFill>
              <a:latin typeface="Corbel" pitchFamily="34" charset="0"/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.</a:t>
            </a: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8" y="1001870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4" descr="SDC1549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91" b="27173"/>
          <a:stretch>
            <a:fillRect/>
          </a:stretch>
        </p:blipFill>
        <p:spPr bwMode="auto">
          <a:xfrm>
            <a:off x="5652120" y="6479"/>
            <a:ext cx="3301146" cy="24758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16" y="4077189"/>
            <a:ext cx="3668817" cy="27516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6048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2339975" y="188913"/>
            <a:ext cx="4162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sz="2800">
                <a:solidFill>
                  <a:schemeClr val="bg1"/>
                </a:solidFill>
                <a:latin typeface="Times New Roman" pitchFamily="18" charset="0"/>
              </a:rPr>
              <a:t>Концепция организации</a:t>
            </a:r>
          </a:p>
        </p:txBody>
      </p:sp>
      <p:sp>
        <p:nvSpPr>
          <p:cNvPr id="22531" name="Text Box 6"/>
          <p:cNvSpPr txBox="1">
            <a:spLocks noChangeArrowheads="1"/>
          </p:cNvSpPr>
          <p:nvPr/>
        </p:nvSpPr>
        <p:spPr bwMode="auto">
          <a:xfrm>
            <a:off x="3276600" y="1773238"/>
            <a:ext cx="18875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sz="2400">
                <a:solidFill>
                  <a:schemeClr val="bg1"/>
                </a:solidFill>
                <a:latin typeface="Times New Roman" pitchFamily="18" charset="0"/>
              </a:rPr>
              <a:t> Принципы:</a:t>
            </a:r>
          </a:p>
        </p:txBody>
      </p:sp>
      <p:pic>
        <p:nvPicPr>
          <p:cNvPr id="22532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3514725"/>
            <a:ext cx="4214813" cy="312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3354388"/>
            <a:ext cx="4227513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1" descr="G:\оформительская\логотипы урагуса\охр гр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1160"/>
            <a:ext cx="2648025" cy="2605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2" descr="E:\фотографии\охранная грамота\2008\фото с тренинга ноябрь Терней\фото Шадрина Урагус и Курчинский\P51500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211138"/>
            <a:ext cx="42799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WordArt 7"/>
          <p:cNvSpPr>
            <a:spLocks noChangeArrowheads="1" noChangeShapeType="1" noTextEdit="1"/>
          </p:cNvSpPr>
          <p:nvPr/>
        </p:nvSpPr>
        <p:spPr bwMode="auto">
          <a:xfrm>
            <a:off x="419100" y="2854325"/>
            <a:ext cx="778668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latin typeface="Bookman Old Style"/>
              </a:rPr>
              <a:t>Проектируем  будущее района  </a:t>
            </a:r>
          </a:p>
        </p:txBody>
      </p:sp>
    </p:spTree>
    <p:extLst>
      <p:ext uri="{BB962C8B-B14F-4D97-AF65-F5344CB8AC3E}">
        <p14:creationId xmlns:p14="http://schemas.microsoft.com/office/powerpoint/2010/main" val="137939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4929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475656" y="785220"/>
            <a:ext cx="7308304" cy="386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latin typeface="Calibri"/>
              <a:ea typeface="Calibri"/>
              <a:cs typeface="Times New Roman"/>
            </a:endParaRPr>
          </a:p>
          <a:p>
            <a:pPr lvl="0"/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Программы</a:t>
            </a:r>
            <a:endParaRPr lang="ru-RU" sz="2800" b="1" dirty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1600" b="1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ru-RU" sz="22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Партнёрская региональная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ru-RU" sz="22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 «</a:t>
            </a:r>
            <a:r>
              <a:rPr lang="ru-RU" sz="22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Сохранение биологического разнообразия на юге Дальнего Востока России. Координаторы – фонд «Феникс</a:t>
            </a:r>
            <a:r>
              <a:rPr lang="ru-RU" sz="22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». Работает с 2006 года</a:t>
            </a:r>
            <a:endParaRPr lang="ru-RU" sz="2200" b="1" dirty="0">
              <a:solidFill>
                <a:srgbClr val="000099"/>
              </a:solidFill>
              <a:latin typeface="Corbel" pitchFamily="34" charset="0"/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.</a:t>
            </a: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8" y="1001870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12976"/>
            <a:ext cx="2529102" cy="33797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9501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4929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328650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5" descr="DSC0715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85" y="190554"/>
            <a:ext cx="4604409" cy="25903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P101003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826962"/>
            <a:ext cx="3428962" cy="25657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 descr="DSC0118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27517"/>
            <a:ext cx="2751411" cy="2063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карта измен раст Копировать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810" y="4653136"/>
            <a:ext cx="2707741" cy="191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карта пожаров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33551" y="690313"/>
            <a:ext cx="2318769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2584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201" y="-675456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584463" y="1019587"/>
            <a:ext cx="5220072" cy="2002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Исследования воспитанников </a:t>
            </a:r>
          </a:p>
          <a:p>
            <a:r>
              <a:rPr lang="ru-RU" sz="15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Одиночные или по 2-4 человека</a:t>
            </a:r>
            <a:endParaRPr lang="ru-RU" sz="15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u-RU" sz="1600" b="1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0565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84462" y="2073165"/>
            <a:ext cx="673195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6695"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Источники питьевой воды </a:t>
            </a:r>
            <a:r>
              <a:rPr lang="ru-RU" sz="20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Тернея. </a:t>
            </a:r>
            <a:r>
              <a:rPr lang="ru-RU" sz="2000" b="1" i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 </a:t>
            </a:r>
            <a:r>
              <a:rPr lang="ru-RU" sz="2000" b="1" i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Анастасия </a:t>
            </a:r>
            <a:r>
              <a:rPr lang="ru-RU" sz="2000" b="1" i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Горшкова . </a:t>
            </a:r>
            <a:r>
              <a:rPr lang="ru-RU" sz="20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2015 </a:t>
            </a:r>
            <a:r>
              <a:rPr lang="ru-RU" sz="20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– 2017 гг. </a:t>
            </a:r>
            <a:endParaRPr lang="ru-RU" sz="2000" b="1" dirty="0" smtClean="0">
              <a:solidFill>
                <a:srgbClr val="000099"/>
              </a:solidFill>
              <a:latin typeface="Corbel" pitchFamily="34" charset="0"/>
              <a:ea typeface="Calibri"/>
              <a:cs typeface="Times New Roman"/>
            </a:endParaRPr>
          </a:p>
        </p:txBody>
      </p:sp>
      <p:pic>
        <p:nvPicPr>
          <p:cNvPr id="3" name="Picture 2" descr="G:\красный Пушкино\детские работы\Настя Горшкова\водный конкурс 2017\эскизы оформления источников\Давид 2 _20170407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2887760"/>
            <a:ext cx="2510291" cy="28962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29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957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584463" y="1019587"/>
            <a:ext cx="5220072" cy="2002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Исследования воспитанников </a:t>
            </a:r>
          </a:p>
          <a:p>
            <a:r>
              <a:rPr lang="ru-RU" sz="15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Одиночные или по 2-4 человека</a:t>
            </a:r>
            <a:endParaRPr lang="ru-RU" sz="15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u-RU" sz="1600" b="1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84462" y="2073165"/>
            <a:ext cx="673195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6695"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Наводнения </a:t>
            </a:r>
            <a:r>
              <a:rPr lang="ru-RU" sz="20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в посёлке Терней Приморского края за последние 100 </a:t>
            </a:r>
            <a:r>
              <a:rPr lang="ru-RU" sz="20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лет. </a:t>
            </a:r>
            <a:r>
              <a:rPr lang="ru-RU" sz="2000" b="1" i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Владимир Пекарь.  </a:t>
            </a:r>
            <a:r>
              <a:rPr lang="ru-RU" sz="20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2016 год.</a:t>
            </a:r>
            <a:endParaRPr lang="ru-RU" sz="2000" b="1" dirty="0">
              <a:solidFill>
                <a:srgbClr val="000099"/>
              </a:solidFill>
              <a:latin typeface="Corbel" pitchFamily="34" charset="0"/>
              <a:ea typeface="Calibri"/>
              <a:cs typeface="Times New Roman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944" y="3679907"/>
            <a:ext cx="4361680" cy="2763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Рисунок 25" descr="C:\Documents and Settings\Admin\Рабочий стол\IMG_20140111_15290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40968"/>
            <a:ext cx="2503661" cy="1490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178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957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584463" y="1019587"/>
            <a:ext cx="5220072" cy="2002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Исследования воспитанников </a:t>
            </a:r>
          </a:p>
          <a:p>
            <a:r>
              <a:rPr lang="ru-RU" sz="15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Одиночные или по 2-4 человека</a:t>
            </a:r>
            <a:endParaRPr lang="ru-RU" sz="15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u-RU" sz="1600" b="1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21470" y="2423652"/>
            <a:ext cx="6731953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6695"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Наблюдение за гнездованием деревенской и </a:t>
            </a:r>
            <a:r>
              <a:rPr lang="ru-RU" sz="2000" b="1" dirty="0" err="1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рыжепоясничной</a:t>
            </a:r>
            <a:r>
              <a:rPr lang="ru-RU" sz="20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 ласточек в посёлке Терней Приморского края. </a:t>
            </a:r>
            <a:r>
              <a:rPr lang="ru-RU" sz="2000" b="1" i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Сергей Шекера.  </a:t>
            </a:r>
            <a:r>
              <a:rPr lang="ru-RU" sz="20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2017-2018 гг.</a:t>
            </a:r>
          </a:p>
        </p:txBody>
      </p:sp>
      <p:pic>
        <p:nvPicPr>
          <p:cNvPr id="8" name="Picture 5" descr="D:\Фото ласточек выбор\10.07.2017 гнездо30 (60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573016"/>
            <a:ext cx="2798788" cy="209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Фото ласточек выбор\IMG_299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2355"/>
            <a:ext cx="2664296" cy="225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D:\Фото ласточек выбор\20.07.2017 гнездо 26(88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20" y="3657625"/>
            <a:ext cx="3064663" cy="204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78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8929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87078" y="922131"/>
            <a:ext cx="6717370" cy="33465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endParaRPr lang="ru-RU" sz="2800" b="1" dirty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Кратковременные </a:t>
            </a:r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проекты</a:t>
            </a:r>
          </a:p>
          <a:p>
            <a:r>
              <a:rPr lang="ru-RU" sz="20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Групповые</a:t>
            </a:r>
            <a:r>
              <a:rPr lang="ru-RU" sz="20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, весь клуб в разной степени, родители и др..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228600"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Corbel" pitchFamily="34" charset="0"/>
                <a:ea typeface="Calibri"/>
                <a:cs typeface="Times New Roman"/>
              </a:rPr>
              <a:t>2014 – 2017 «Бессмертный полк»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u-RU" sz="2000" b="1" dirty="0" smtClean="0">
              <a:solidFill>
                <a:prstClr val="black"/>
              </a:solidFill>
              <a:latin typeface="Corbel" pitchFamily="34" charset="0"/>
              <a:ea typeface="Calibri"/>
              <a:cs typeface="Times New Roman"/>
            </a:endParaRP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94" y="908720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E:\фотографии с 2014\урагус фото 2015\бессмертный полк апр 15\IMG_08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73015"/>
            <a:ext cx="4328111" cy="28854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73" y="3573015"/>
            <a:ext cx="4184446" cy="278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429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8929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87078" y="922131"/>
            <a:ext cx="6717370" cy="4890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endParaRPr lang="ru-RU" sz="2800" b="1" dirty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Кратковременные </a:t>
            </a:r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проекты</a:t>
            </a:r>
          </a:p>
          <a:p>
            <a:r>
              <a:rPr lang="ru-RU" sz="20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Групповые</a:t>
            </a:r>
            <a:r>
              <a:rPr lang="ru-RU" sz="20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, весь клуб в разной степени, родители и др..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228600"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Март </a:t>
            </a:r>
            <a:r>
              <a:rPr lang="ru-RU" sz="20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– октябрь 2017. Образовательная </a:t>
            </a:r>
            <a:r>
              <a:rPr lang="ru-RU" sz="2000" b="1" dirty="0" err="1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пограмма</a:t>
            </a:r>
            <a:r>
              <a:rPr lang="ru-RU" sz="20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 «Чешуйчатый крохаль – редкая птица Сихотэ-Алинского заповедника»</a:t>
            </a:r>
          </a:p>
          <a:p>
            <a:pPr marL="228600"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С февраля 2018. Образовательная программа «Дальневосточный аист». 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orbel" pitchFamily="34" charset="0"/>
                <a:ea typeface="Calibri"/>
                <a:cs typeface="Times New Roman"/>
              </a:rPr>
              <a:t>.</a:t>
            </a: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94" y="908720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9" descr="Uragus6"/>
          <p:cNvPicPr>
            <a:picLocks noChangeAspect="1" noChangeArrowheads="1" noCrop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033" y="4810919"/>
            <a:ext cx="1309117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437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хакассия\крохаль всё\крохаль с почты\рисунки Полины Калюжной\IMG-20170327-WA0004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824213">
            <a:off x="6335518" y="-224370"/>
            <a:ext cx="2391566" cy="2869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E:\фотографии\фотографии с 2014\урагус\урагус 17\крохаль занятия апр 17\IMG_850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844824"/>
            <a:ext cx="3250232" cy="2152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E:\фотографии\фотографии с 2014\урагус\урагус 17\урагус март 17\IMG_686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21088"/>
            <a:ext cx="3168352" cy="2223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E:\фотографии\фотографии с 2014\урагус\урагус 17\крохаль занятия апр 17\IMG_850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45024"/>
            <a:ext cx="4046646" cy="291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E:\фотографии\фотографии с 2014\урагус\урагус 17\крохаль занятия апр 17\IMG_852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36" y="260648"/>
            <a:ext cx="3809676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02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199" y="260648"/>
            <a:ext cx="3610745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000" b="1" dirty="0" smtClean="0"/>
              <a:t>Просмотр видеоролика в кинозале заповедника</a:t>
            </a:r>
            <a:br>
              <a:rPr lang="ru-RU" sz="2000" b="1" dirty="0" smtClean="0"/>
            </a:br>
            <a:r>
              <a:rPr lang="ru-RU" sz="2000" i="1" dirty="0" smtClean="0"/>
              <a:t>Фото Евгения </a:t>
            </a:r>
            <a:r>
              <a:rPr lang="ru-RU" sz="2000" i="1" dirty="0" err="1" smtClean="0"/>
              <a:t>Табалыкина</a:t>
            </a:r>
            <a:endParaRPr lang="ru-RU" sz="2000" i="1" dirty="0"/>
          </a:p>
        </p:txBody>
      </p:sp>
      <p:pic>
        <p:nvPicPr>
          <p:cNvPr id="3" name="Рисунок 2" descr="E:\хакассия\крохаль всё\крохаль продукция\фото и ссылка на ролик\Дети на просмотре\025A343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1403648"/>
            <a:ext cx="4824536" cy="3492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E:\хакассия\крохаль всё\крохаль с почты\рисунки Полины Калюжной\IMG-20170326-WA000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651" y="832148"/>
            <a:ext cx="2466156" cy="1942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E:\хакассия\крохаль всё\крохаль продукция\фото и ссылка на ролик\Дети на просмотре\025A341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45024"/>
            <a:ext cx="4176464" cy="27720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379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7048" cy="56207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Плакат, созданный на основе ролика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i="1" dirty="0" smtClean="0"/>
              <a:t>Фото  Михаила Сало</a:t>
            </a:r>
            <a:endParaRPr lang="ru-RU" sz="2400" i="1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31" y="1052736"/>
            <a:ext cx="7479626" cy="5073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769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108587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19088" y="836712"/>
            <a:ext cx="6713352" cy="2895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endParaRPr lang="ru-RU" sz="2800" b="1" dirty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Долгосрочные проекты. </a:t>
            </a:r>
            <a:endParaRPr lang="ru-RU" sz="2800" b="1" dirty="0" smtClean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16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Групповые</a:t>
            </a:r>
            <a:r>
              <a:rPr lang="ru-RU" sz="16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, весь клуб в разной степени, родители и другие люди.</a:t>
            </a: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14350" indent="-28575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ru-RU" sz="1600" b="1" dirty="0" smtClean="0">
              <a:solidFill>
                <a:prstClr val="black"/>
              </a:solidFill>
              <a:latin typeface="Corbel" pitchFamily="34" charset="0"/>
              <a:ea typeface="Calibri"/>
              <a:cs typeface="Times New Roman"/>
            </a:endParaRPr>
          </a:p>
          <a:p>
            <a:pPr marL="514350" indent="-28575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 </a:t>
            </a:r>
            <a:r>
              <a:rPr lang="ru-RU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С 2004 года. Дендропарк «Заманиха</a:t>
            </a:r>
            <a:r>
              <a:rPr lang="ru-RU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» </a:t>
            </a:r>
            <a:endParaRPr lang="ru-RU" b="1" dirty="0" smtClean="0">
              <a:solidFill>
                <a:srgbClr val="000099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199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E:\человек и биосфера 2011\Яна Губина\хвойные\2004-2006\P10102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2571750" cy="34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Box 11"/>
          <p:cNvSpPr txBox="1">
            <a:spLocks noChangeArrowheads="1"/>
          </p:cNvSpPr>
          <p:nvPr/>
        </p:nvSpPr>
        <p:spPr bwMode="auto">
          <a:xfrm>
            <a:off x="357188" y="2286000"/>
            <a:ext cx="1928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FFFF00"/>
                </a:solidFill>
              </a:rPr>
              <a:t>туя восточная</a:t>
            </a:r>
          </a:p>
        </p:txBody>
      </p:sp>
      <p:sp>
        <p:nvSpPr>
          <p:cNvPr id="39940" name="TextBox 13"/>
          <p:cNvSpPr txBox="1">
            <a:spLocks noChangeArrowheads="1"/>
          </p:cNvSpPr>
          <p:nvPr/>
        </p:nvSpPr>
        <p:spPr bwMode="auto">
          <a:xfrm>
            <a:off x="5643563" y="3857625"/>
            <a:ext cx="2782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FFFF00"/>
                </a:solidFill>
              </a:rPr>
              <a:t>можжевельник даурский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86188" y="500063"/>
            <a:ext cx="44291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b="1" dirty="0">
                <a:latin typeface="+mj-lt"/>
              </a:rPr>
              <a:t>Из 17 видов голосеменных растений  Приморья  в парке имеется 11. </a:t>
            </a:r>
          </a:p>
        </p:txBody>
      </p:sp>
      <p:pic>
        <p:nvPicPr>
          <p:cNvPr id="399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" y="4214813"/>
            <a:ext cx="2076450" cy="2643187"/>
          </a:xfrm>
        </p:spPr>
      </p:pic>
      <p:pic>
        <p:nvPicPr>
          <p:cNvPr id="3994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3188" y="4214813"/>
            <a:ext cx="2225675" cy="2643187"/>
          </a:xfrm>
        </p:spPr>
      </p:pic>
      <p:pic>
        <p:nvPicPr>
          <p:cNvPr id="399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4357688"/>
            <a:ext cx="2027237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5" name="Picture 2" descr="E:\человек и биосфера 2011\Яна Губина\хвойные\2009\_SC0831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066" y="1404015"/>
            <a:ext cx="3786187" cy="268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6" name="Picture 2" descr="E:\человек и биосфера 2011\Яна Губина\хвойные\2007\P73102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15000" y="2357438"/>
            <a:ext cx="3214688" cy="2411412"/>
          </a:xfrm>
        </p:spPr>
      </p:pic>
      <p:sp>
        <p:nvSpPr>
          <p:cNvPr id="39947" name="Прямоугольник 15"/>
          <p:cNvSpPr>
            <a:spLocks noChangeArrowheads="1"/>
          </p:cNvSpPr>
          <p:nvPr/>
        </p:nvSpPr>
        <p:spPr bwMode="auto">
          <a:xfrm>
            <a:off x="2571750" y="3571875"/>
            <a:ext cx="2832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FFFF00"/>
                </a:solidFill>
              </a:rPr>
              <a:t>лиственница Каяндера</a:t>
            </a:r>
          </a:p>
        </p:txBody>
      </p:sp>
      <p:sp>
        <p:nvSpPr>
          <p:cNvPr id="39948" name="TextBox 16"/>
          <p:cNvSpPr txBox="1">
            <a:spLocks noChangeArrowheads="1"/>
          </p:cNvSpPr>
          <p:nvPr/>
        </p:nvSpPr>
        <p:spPr bwMode="auto">
          <a:xfrm>
            <a:off x="5786438" y="4286250"/>
            <a:ext cx="3119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FFFF00"/>
                </a:solidFill>
              </a:rPr>
              <a:t>Можжевельник  даурский</a:t>
            </a:r>
          </a:p>
        </p:txBody>
      </p:sp>
    </p:spTree>
    <p:extLst>
      <p:ext uri="{BB962C8B-B14F-4D97-AF65-F5344CB8AC3E}">
        <p14:creationId xmlns:p14="http://schemas.microsoft.com/office/powerpoint/2010/main" val="205292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108587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19088" y="836712"/>
            <a:ext cx="6713352" cy="2895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endParaRPr lang="ru-RU" sz="2800" b="1" dirty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Долгосрочные проекты. </a:t>
            </a:r>
            <a:endParaRPr lang="ru-RU" sz="2800" b="1" dirty="0" smtClean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16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Групповые</a:t>
            </a:r>
            <a:r>
              <a:rPr lang="ru-RU" sz="16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, весь клуб в разной степени, родители и другие люди.</a:t>
            </a: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14350" indent="-28575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ru-RU" sz="1600" b="1" dirty="0" smtClean="0">
              <a:solidFill>
                <a:prstClr val="black"/>
              </a:solidFill>
              <a:latin typeface="Corbel" pitchFamily="34" charset="0"/>
              <a:ea typeface="Calibri"/>
              <a:cs typeface="Times New Roman"/>
            </a:endParaRPr>
          </a:p>
          <a:p>
            <a:pPr marL="514350" indent="-28575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«Расти </a:t>
            </a:r>
            <a:r>
              <a:rPr lang="ru-RU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лес до </a:t>
            </a:r>
            <a:r>
              <a:rPr lang="ru-RU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небес!»   </a:t>
            </a:r>
            <a:r>
              <a:rPr lang="ru-RU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2000 – 2016 гг.  </a:t>
            </a:r>
            <a:endParaRPr lang="ru-RU" b="1" dirty="0" smtClean="0">
              <a:solidFill>
                <a:srgbClr val="000099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462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13668" name="Picture 4" descr="Майские 039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387975" cy="4525963"/>
          </a:xfrm>
          <a:noFill/>
        </p:spPr>
      </p:pic>
      <p:pic>
        <p:nvPicPr>
          <p:cNvPr id="113669" name="Picture 5" descr="Майские 04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52400"/>
            <a:ext cx="4535488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70" name="Picture 6" descr="Майские 04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114800"/>
            <a:ext cx="4176713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671" name="WordArt 7"/>
          <p:cNvSpPr>
            <a:spLocks noChangeArrowheads="1" noChangeShapeType="1" noTextEdit="1"/>
          </p:cNvSpPr>
          <p:nvPr/>
        </p:nvSpPr>
        <p:spPr bwMode="auto">
          <a:xfrm>
            <a:off x="971550" y="260350"/>
            <a:ext cx="6985000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04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/>
              </a:rPr>
              <a:t>Кедрач </a:t>
            </a:r>
            <a:r>
              <a:rPr 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/>
              </a:rPr>
              <a:t>XXV </a:t>
            </a:r>
            <a:r>
              <a:rPr lang="ru-RU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/>
              </a:rPr>
              <a:t>века</a:t>
            </a:r>
          </a:p>
        </p:txBody>
      </p:sp>
      <p:graphicFrame>
        <p:nvGraphicFramePr>
          <p:cNvPr id="6146" name="Object 8"/>
          <p:cNvGraphicFramePr>
            <a:graphicFrameLocks noGrp="1" noChangeAspect="1"/>
          </p:cNvGraphicFramePr>
          <p:nvPr>
            <p:ph idx="1"/>
          </p:nvPr>
        </p:nvGraphicFramePr>
        <p:xfrm>
          <a:off x="228600" y="4876800"/>
          <a:ext cx="1658938" cy="140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r:id="rId6" imgW="2725560" imgH="2316240" progId="CorelDRAW.Graphic.12">
                  <p:embed/>
                </p:oleObj>
              </mc:Choice>
              <mc:Fallback>
                <p:oleObj r:id="rId6" imgW="2725560" imgH="2316240" progId="CorelDRAW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4876800"/>
                        <a:ext cx="1658938" cy="1409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732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108587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19088" y="836712"/>
            <a:ext cx="6713352" cy="3307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endParaRPr lang="ru-RU" sz="2800" b="1" dirty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Долгосрочные проекты. </a:t>
            </a:r>
            <a:endParaRPr lang="ru-RU" sz="2800" b="1" dirty="0" smtClean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16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Групповые</a:t>
            </a:r>
            <a:r>
              <a:rPr lang="ru-RU" sz="16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, весь клуб в разной степени, родители и другие люди.</a:t>
            </a: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14350" indent="-28575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ru-RU" sz="1600" b="1" dirty="0" smtClean="0">
              <a:solidFill>
                <a:prstClr val="black"/>
              </a:solidFill>
              <a:latin typeface="Corbel" pitchFamily="34" charset="0"/>
              <a:ea typeface="Calibri"/>
              <a:cs typeface="Times New Roman"/>
            </a:endParaRPr>
          </a:p>
          <a:p>
            <a:pPr marL="514350" indent="-28575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С </a:t>
            </a:r>
            <a:r>
              <a:rPr lang="ru-RU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2011 года сквер «Под небом голубым…»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u-RU" sz="1600" b="1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462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Содержимое 10" descr="DSC014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60325"/>
            <a:ext cx="9224963" cy="6918325"/>
          </a:xfrm>
        </p:spPr>
      </p:pic>
      <p:pic>
        <p:nvPicPr>
          <p:cNvPr id="10243" name="Picture 4" descr="G:\Парк в листочках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238" y="212725"/>
            <a:ext cx="6626225" cy="714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4363268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514600"/>
            <a:ext cx="2532098" cy="41309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14300"/>
            <a:ext cx="5740400" cy="4305300"/>
          </a:xfrm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68375" y="3970338"/>
            <a:ext cx="8229600" cy="1219200"/>
          </a:xfrm>
        </p:spPr>
        <p:txBody>
          <a:bodyPr/>
          <a:lstStyle/>
          <a:p>
            <a:r>
              <a:rPr lang="ru-RU" sz="2000" b="1" smtClean="0"/>
              <a:t>Круглый стол в администрации поселения</a:t>
            </a:r>
          </a:p>
        </p:txBody>
      </p:sp>
    </p:spTree>
    <p:extLst>
      <p:ext uri="{BB962C8B-B14F-4D97-AF65-F5344CB8AC3E}">
        <p14:creationId xmlns:p14="http://schemas.microsoft.com/office/powerpoint/2010/main" val="195163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:\детские работы\Сад камней проект Под небом голубым\проект сад камней к 21 авг 2012\на грант заявка и  приложения\планирование участка июнь 2012 (1)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6472" y="152400"/>
            <a:ext cx="4725591" cy="6300788"/>
          </a:xfrm>
          <a:effectLst>
            <a:softEdge rad="112500"/>
          </a:effectLst>
        </p:spPr>
      </p:pic>
      <p:sp>
        <p:nvSpPr>
          <p:cNvPr id="12291" name="TextBox 3"/>
          <p:cNvSpPr txBox="1">
            <a:spLocks noChangeArrowheads="1"/>
          </p:cNvSpPr>
          <p:nvPr/>
        </p:nvSpPr>
        <p:spPr bwMode="auto">
          <a:xfrm>
            <a:off x="5429250" y="5357813"/>
            <a:ext cx="27066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ru-RU"/>
              <a:t>От идеи до воплощения</a:t>
            </a:r>
          </a:p>
          <a:p>
            <a:pPr eaLnBrk="1" hangingPunct="1"/>
            <a:r>
              <a:rPr lang="ru-RU"/>
              <a:t> не один шаг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0" y="554464"/>
            <a:ext cx="3355235" cy="4614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996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:\детские работы\Сад камней проект Под небом голубым\проект сад камней к 21 авг 2012\на грант заявка и  приложения\автор эскизов Валентина Голубева и мастер по металлу Вячеслав Перов лето 2012_c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2938" y="150813"/>
            <a:ext cx="3309937" cy="6438900"/>
          </a:xfrm>
          <a:effectLst>
            <a:softEdge rad="112500"/>
          </a:effectLst>
        </p:spPr>
      </p:pic>
      <p:sp>
        <p:nvSpPr>
          <p:cNvPr id="14339" name="TextBox 9"/>
          <p:cNvSpPr txBox="1">
            <a:spLocks noChangeArrowheads="1"/>
          </p:cNvSpPr>
          <p:nvPr/>
        </p:nvSpPr>
        <p:spPr bwMode="auto">
          <a:xfrm>
            <a:off x="4214813" y="5429250"/>
            <a:ext cx="46434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ru-RU"/>
              <a:t>Автор эскизов – Валентина Голубева </a:t>
            </a:r>
          </a:p>
          <a:p>
            <a:pPr eaLnBrk="1" hangingPunct="1"/>
            <a:r>
              <a:rPr lang="ru-RU"/>
              <a:t> и мастер по металлу  Вячеслав Перов</a:t>
            </a:r>
          </a:p>
        </p:txBody>
      </p:sp>
      <p:pic>
        <p:nvPicPr>
          <p:cNvPr id="13316" name="Picture 3" descr="H:\детские работы\Сад камней проект Под небом голубым\проект сад камней к 21 авг 2012\21 мая защита в администрации\фото вставить\IMG_91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571500"/>
            <a:ext cx="4357688" cy="2905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414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76200"/>
            <a:ext cx="8610600" cy="6457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3799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19138"/>
            <a:ext cx="8534400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254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228600"/>
            <a:ext cx="57150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819400"/>
            <a:ext cx="548640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763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22775"/>
            <a:ext cx="3390900" cy="2260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1552575"/>
            <a:ext cx="4251325" cy="28321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524000"/>
            <a:ext cx="4076700" cy="271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87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71" y="1905000"/>
            <a:ext cx="3429858" cy="2286000"/>
          </a:xfrm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800" y="3962400"/>
            <a:ext cx="3914629" cy="2609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1905000"/>
            <a:ext cx="2629557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4429125"/>
            <a:ext cx="3000000" cy="1999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932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108587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19088" y="836712"/>
            <a:ext cx="6713352" cy="362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endParaRPr lang="ru-RU" sz="2800" b="1" dirty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Долгосрочные проекты. </a:t>
            </a:r>
            <a:endParaRPr lang="ru-RU" sz="2800" b="1" dirty="0" smtClean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r>
              <a:rPr lang="ru-RU" sz="16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Групповые</a:t>
            </a:r>
            <a:r>
              <a:rPr lang="ru-RU" sz="1600" b="1" dirty="0">
                <a:solidFill>
                  <a:srgbClr val="336600"/>
                </a:solidFill>
                <a:latin typeface="Monotype Corsiva" panose="03010101010201010101" pitchFamily="66" charset="0"/>
              </a:rPr>
              <a:t>, весь клуб в разной степени, родители и другие люди.</a:t>
            </a: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14350" indent="-28575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ru-RU" sz="1600" b="1" dirty="0" smtClean="0">
              <a:solidFill>
                <a:prstClr val="black"/>
              </a:solidFill>
              <a:latin typeface="Corbel" pitchFamily="34" charset="0"/>
              <a:ea typeface="Calibri"/>
              <a:cs typeface="Times New Roman"/>
            </a:endParaRPr>
          </a:p>
          <a:p>
            <a:pPr marL="514350" indent="-28575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С </a:t>
            </a:r>
            <a:r>
              <a:rPr lang="ru-RU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2013 «</a:t>
            </a:r>
            <a:r>
              <a:rPr lang="ru-RU" b="1" dirty="0" err="1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ЭкоLogovo</a:t>
            </a:r>
            <a:r>
              <a:rPr lang="ru-RU" b="1" dirty="0">
                <a:solidFill>
                  <a:srgbClr val="000099"/>
                </a:solidFill>
                <a:latin typeface="Corbel" pitchFamily="34" charset="0"/>
                <a:ea typeface="Calibri"/>
                <a:cs typeface="Times New Roman"/>
              </a:rPr>
              <a:t>» - молодёжная полевая станция Сихотэ-Алинского заповедника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u-RU" sz="1600" b="1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462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F:\фото куналейка\IMG_18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964" y="2924944"/>
            <a:ext cx="4572508" cy="3048339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5123" name="Picture 3" descr="C:\Users\dns\Desktop\выбор\2июля 15 печатать\IMG_18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95" y="413714"/>
            <a:ext cx="3528392" cy="23522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куналейка 2014 - 15\фото куналейка\фото Куналейка.А.Рябцева1-3 июля 2014\1-3 июля 2014 А.Рябцева (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2976"/>
            <a:ext cx="4247964" cy="31859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Галя1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63519">
            <a:off x="3993541" y="4070622"/>
            <a:ext cx="2486034" cy="3398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4180"/>
            <a:ext cx="3491880" cy="23263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 descr="C:\Users\Польователь\Desktop\фото кунал сбор\IMG_8494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03407"/>
            <a:ext cx="3081020" cy="2054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8660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фотографии\фотографии с 2014\урагус\куналейка фотоархив\экологово  выбор\IMG_62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0648"/>
            <a:ext cx="4499992" cy="29997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G:\куналейка 2014\фото куналейка 1 февраля 2014\маршрут фото Г.Д\P1030706 фото Максимовой Г.Д (82)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4125020" cy="3284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245" y="3501008"/>
            <a:ext cx="4322942" cy="28817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D:\фотографии\фотографии с 2014\урагус\куналейка фотоархив\экологово  выбор\ноябрь 17  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6" y="3407190"/>
            <a:ext cx="4431494" cy="29541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Галя1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63519">
            <a:off x="2625390" y="1561040"/>
            <a:ext cx="2486034" cy="3398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41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765" y="11663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3" descr="DSC071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45632"/>
            <a:ext cx="3757882" cy="21141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 descr="DSC0714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67646"/>
            <a:ext cx="4300016" cy="24191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 descr="Untitled-1.emf"/>
          <p:cNvPicPr>
            <a:picLocks noChangeAspect="1"/>
          </p:cNvPicPr>
          <p:nvPr/>
        </p:nvPicPr>
        <p:blipFill rotWithShape="1">
          <a:blip r:embed="rId5" cstate="print"/>
          <a:srcRect r="69779"/>
          <a:stretch/>
        </p:blipFill>
        <p:spPr>
          <a:xfrm>
            <a:off x="423744" y="1228667"/>
            <a:ext cx="4462589" cy="9461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408" y="4602696"/>
            <a:ext cx="1311275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249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Пользователь\Рабочий стол\картинки для презентации\MOUNTA1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957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115616" y="1196752"/>
            <a:ext cx="6675363" cy="3803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endParaRPr lang="ru-RU" sz="16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От Владивостока до Тернея </a:t>
            </a:r>
          </a:p>
          <a:p>
            <a:pPr algn="ctr"/>
            <a:r>
              <a:rPr lang="ru-RU" sz="2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всего 1 час 40 минут на самолёте </a:t>
            </a:r>
          </a:p>
          <a:p>
            <a:pPr algn="ctr"/>
            <a:endParaRPr lang="ru-RU" sz="2800" b="1" dirty="0" smtClean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pPr algn="ctr"/>
            <a:endParaRPr lang="ru-RU" sz="2800" b="1" dirty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4800" b="1" dirty="0" smtClean="0">
                <a:solidFill>
                  <a:srgbClr val="336600"/>
                </a:solidFill>
                <a:latin typeface="Monotype Corsiva" panose="03010101010201010101" pitchFamily="66" charset="0"/>
              </a:rPr>
              <a:t>До встречи!</a:t>
            </a:r>
            <a:endParaRPr lang="ru-RU" sz="4800" b="1" dirty="0" smtClean="0">
              <a:solidFill>
                <a:srgbClr val="336600"/>
              </a:solidFill>
              <a:latin typeface="Monotype Corsiva" panose="03010101010201010101" pitchFamily="66" charset="0"/>
            </a:endParaRPr>
          </a:p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endParaRPr lang="ru-RU" sz="1600" b="1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ru-RU" i="1" dirty="0" smtClean="0">
              <a:solidFill>
                <a:srgbClr val="0000FF"/>
              </a:solidFill>
              <a:latin typeface="Bookman Old Style" pitchFamily="18" charset="0"/>
            </a:endParaRPr>
          </a:p>
          <a:p>
            <a:pPr algn="ctr"/>
            <a:r>
              <a:rPr lang="ru-RU" i="1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i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7" name="Picture 9" descr="Uragus6"/>
          <p:cNvPicPr>
            <a:picLocks noChangeAspect="1" noChangeArrowheads="1" noCrop="1"/>
          </p:cNvPicPr>
          <p:nvPr/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08920"/>
            <a:ext cx="2374367" cy="3247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1585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1605</TotalTime>
  <Words>451</Words>
  <Application>Microsoft Office PowerPoint</Application>
  <PresentationFormat>Экран (4:3)</PresentationFormat>
  <Paragraphs>136</Paragraphs>
  <Slides>35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7" baseType="lpstr">
      <vt:lpstr>Тема Office</vt:lpstr>
      <vt:lpstr>CorelDRAW.Graphic.12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Плакат, созданный на основе ролика  Фото  Михаила Сало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Круглый стол в администрации поселения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SamForum.ws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SamLab.ws</dc:creator>
  <cp:lastModifiedBy>асус1</cp:lastModifiedBy>
  <cp:revision>140</cp:revision>
  <dcterms:created xsi:type="dcterms:W3CDTF">2010-04-06T16:51:23Z</dcterms:created>
  <dcterms:modified xsi:type="dcterms:W3CDTF">2018-08-12T01:10:52Z</dcterms:modified>
</cp:coreProperties>
</file>