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Lst>
  <p:notesMasterIdLst>
    <p:notesMasterId r:id="rId5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Lst>
  <p:sldSz cx="9144000" cy="6858000" type="screen4x3"/>
  <p:notesSz cx="7010400" cy="9296400"/>
  <p:embeddedFontLst>
    <p:embeddedFont>
      <p:font typeface="Calibri" pitchFamily="34" charset="0"/>
      <p:regular r:id="rId57"/>
      <p:bold r:id="rId58"/>
      <p:italic r:id="rId59"/>
      <p:boldItalic r:id="rId60"/>
    </p:embeddedFont>
    <p:embeddedFont>
      <p:font typeface="Bilbo" charset="0"/>
      <p:regular r:id="rId61"/>
    </p:embeddedFont>
    <p:embeddedFont>
      <p:font typeface="Corbel" pitchFamily="3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26" autoAdjust="0"/>
  </p:normalViewPr>
  <p:slideViewPr>
    <p:cSldViewPr snapToGrid="0">
      <p:cViewPr>
        <p:scale>
          <a:sx n="80" d="100"/>
          <a:sy n="80" d="100"/>
        </p:scale>
        <p:origin x="-965"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7.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877546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1: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9" name="Google Shape;49;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a:t>My name is Karen Salsbury, and I have been an educator for over 40 years.  My work and joy has been teaching all ages, preschool to graduate school with my last 15 years focused on environmental education at IslandWood and graduate classes for the University of Washington. I am mostly retired now, and often host gatherings of my former students at our home on Bainbridge Island.   </a:t>
            </a:r>
            <a:endParaRPr/>
          </a:p>
        </p:txBody>
      </p:sp>
      <p:sp>
        <p:nvSpPr>
          <p:cNvPr id="50" name="Google Shape;50;p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2: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 name="Google Shape;57;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58" name="Google Shape;58;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3: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 name="Google Shape;64;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65" name="Google Shape;65;p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4: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72" name="Google Shape;72;p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5: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80" name="Google Shape;80;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6: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1" name="Google Shape;91;p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7: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03" name="Google Shape;103;p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11" name="Google Shape;111;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12" name="Google Shape;112;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8</a:t>
            </a:fld>
            <a:endParaRPr sz="12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9: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dirty="0"/>
              <a:t>Paul and Debbi Brainerd funded their vision generously, and were successful at engaging many donors to make this dream a reality.</a:t>
            </a:r>
            <a:endParaRPr sz="1200" b="0" i="0" u="none" strike="noStrike" cap="none" dirty="0">
              <a:solidFill>
                <a:schemeClr val="dk1"/>
              </a:solidFill>
              <a:latin typeface="Calibri"/>
              <a:ea typeface="Calibri"/>
              <a:cs typeface="Calibri"/>
              <a:sym typeface="Calibri"/>
            </a:endParaRPr>
          </a:p>
        </p:txBody>
      </p:sp>
      <p:sp>
        <p:nvSpPr>
          <p:cNvPr id="125" name="Google Shape;125;p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10</a:t>
            </a:fld>
            <a:endParaRPr sz="1200">
              <a:solidFill>
                <a:schemeClr val="dk1"/>
              </a:solidFill>
              <a:latin typeface="Arial"/>
              <a:ea typeface="Arial"/>
              <a:cs typeface="Arial"/>
              <a:sym typeface="Arial"/>
            </a:endParaRPr>
          </a:p>
        </p:txBody>
      </p:sp>
      <p:sp>
        <p:nvSpPr>
          <p:cNvPr id="133" name="Google Shape;133;p10: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34" name="Google Shape;134;p10: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Floating classroom</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11</a:t>
            </a:fld>
            <a:endParaRPr sz="1200">
              <a:solidFill>
                <a:schemeClr val="dk1"/>
              </a:solidFill>
              <a:latin typeface="Arial"/>
              <a:ea typeface="Arial"/>
              <a:cs typeface="Arial"/>
              <a:sym typeface="Arial"/>
            </a:endParaRPr>
          </a:p>
        </p:txBody>
      </p:sp>
      <p:sp>
        <p:nvSpPr>
          <p:cNvPr id="140" name="Google Shape;140;p11:notes"/>
          <p:cNvSpPr>
            <a:spLocks noGrp="1" noRot="1" noChangeAspect="1"/>
          </p:cNvSpPr>
          <p:nvPr>
            <p:ph type="sldImg" idx="2"/>
          </p:nvPr>
        </p:nvSpPr>
        <p:spPr>
          <a:xfrm>
            <a:off x="1570038" y="1317625"/>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41" name="Google Shape;141;p11: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Suspension bridge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1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12</a:t>
            </a:fld>
            <a:endParaRPr sz="1200">
              <a:solidFill>
                <a:schemeClr val="dk1"/>
              </a:solidFill>
              <a:latin typeface="Arial"/>
              <a:ea typeface="Arial"/>
              <a:cs typeface="Arial"/>
              <a:sym typeface="Arial"/>
            </a:endParaRPr>
          </a:p>
        </p:txBody>
      </p:sp>
      <p:sp>
        <p:nvSpPr>
          <p:cNvPr id="149" name="Google Shape;149;p12:notes"/>
          <p:cNvSpPr>
            <a:spLocks noGrp="1" noRot="1" noChangeAspect="1"/>
          </p:cNvSpPr>
          <p:nvPr>
            <p:ph type="sldImg" idx="2"/>
          </p:nvPr>
        </p:nvSpPr>
        <p:spPr>
          <a:xfrm>
            <a:off x="1182688"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50" name="Google Shape;150;p12: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Suspension bridge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1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13</a:t>
            </a:fld>
            <a:endParaRPr sz="1200">
              <a:solidFill>
                <a:schemeClr val="dk1"/>
              </a:solidFill>
              <a:latin typeface="Arial"/>
              <a:ea typeface="Arial"/>
              <a:cs typeface="Arial"/>
              <a:sym typeface="Arial"/>
            </a:endParaRPr>
          </a:p>
        </p:txBody>
      </p:sp>
      <p:sp>
        <p:nvSpPr>
          <p:cNvPr id="158" name="Google Shape;158;p13:notes"/>
          <p:cNvSpPr>
            <a:spLocks noGrp="1" noRot="1" noChangeAspect="1"/>
          </p:cNvSpPr>
          <p:nvPr>
            <p:ph type="sldImg" idx="2"/>
          </p:nvPr>
        </p:nvSpPr>
        <p:spPr>
          <a:xfrm>
            <a:off x="1182688"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59" name="Google Shape;159;p13: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Suspension bridge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14</a:t>
            </a:fld>
            <a:endParaRPr sz="1200">
              <a:solidFill>
                <a:schemeClr val="dk1"/>
              </a:solidFill>
              <a:latin typeface="Arial"/>
              <a:ea typeface="Arial"/>
              <a:cs typeface="Arial"/>
              <a:sym typeface="Arial"/>
            </a:endParaRPr>
          </a:p>
        </p:txBody>
      </p:sp>
      <p:sp>
        <p:nvSpPr>
          <p:cNvPr id="171" name="Google Shape;171;p14:notes"/>
          <p:cNvSpPr>
            <a:spLocks noGrp="1" noRot="1" noChangeAspect="1"/>
          </p:cNvSpPr>
          <p:nvPr>
            <p:ph type="sldImg" idx="2"/>
          </p:nvPr>
        </p:nvSpPr>
        <p:spPr>
          <a:xfrm>
            <a:off x="1182688"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72" name="Google Shape;172;p14: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Suspension bridge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15</a:t>
            </a:fld>
            <a:endParaRPr sz="1200">
              <a:solidFill>
                <a:schemeClr val="dk1"/>
              </a:solidFill>
              <a:latin typeface="Arial"/>
              <a:ea typeface="Arial"/>
              <a:cs typeface="Arial"/>
              <a:sym typeface="Arial"/>
            </a:endParaRPr>
          </a:p>
        </p:txBody>
      </p:sp>
      <p:sp>
        <p:nvSpPr>
          <p:cNvPr id="182" name="Google Shape;182;p15:notes"/>
          <p:cNvSpPr>
            <a:spLocks noGrp="1" noRot="1" noChangeAspect="1"/>
          </p:cNvSpPr>
          <p:nvPr>
            <p:ph type="sldImg" idx="2"/>
          </p:nvPr>
        </p:nvSpPr>
        <p:spPr>
          <a:xfrm>
            <a:off x="1182688"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83" name="Google Shape;183;p15: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Suspension bridge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6: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192" name="Google Shape;192;p16: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17</a:t>
            </a:fld>
            <a:endParaRPr sz="1200">
              <a:solidFill>
                <a:schemeClr val="dk1"/>
              </a:solidFill>
              <a:latin typeface="Arial"/>
              <a:ea typeface="Arial"/>
              <a:cs typeface="Arial"/>
              <a:sym typeface="Arial"/>
            </a:endParaRPr>
          </a:p>
        </p:txBody>
      </p:sp>
      <p:sp>
        <p:nvSpPr>
          <p:cNvPr id="208" name="Google Shape;208;p17: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9" name="Google Shape;209;p17: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76200" algn="l" rtl="0">
              <a:spcBef>
                <a:spcPts val="0"/>
              </a:spcBef>
              <a:spcAft>
                <a:spcPts val="0"/>
              </a:spcAft>
              <a:buClr>
                <a:schemeClr val="dk1"/>
              </a:buClr>
              <a:buSzPts val="1200"/>
              <a:buFont typeface="Calibri"/>
              <a:buChar char="•"/>
            </a:pPr>
            <a:r>
              <a:rPr lang="en-US" sz="1200" b="0" i="0" u="none" strike="noStrike" cap="none">
                <a:solidFill>
                  <a:schemeClr val="dk1"/>
                </a:solidFill>
                <a:latin typeface="Calibri"/>
                <a:ea typeface="Calibri"/>
                <a:cs typeface="Calibri"/>
                <a:sym typeface="Calibri"/>
              </a:rPr>
              <a:t>Structural:  heat and energy conservation, flexibility in use of built structures (i.e.. Classroom design, friendship circle, gathering space).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18</a:t>
            </a:fld>
            <a:endParaRPr sz="1200">
              <a:solidFill>
                <a:schemeClr val="dk1"/>
              </a:solidFill>
              <a:latin typeface="Arial"/>
              <a:ea typeface="Arial"/>
              <a:cs typeface="Arial"/>
              <a:sym typeface="Arial"/>
            </a:endParaRPr>
          </a:p>
        </p:txBody>
      </p:sp>
      <p:sp>
        <p:nvSpPr>
          <p:cNvPr id="216" name="Google Shape;216;p18: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7" name="Google Shape;217;p18: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35" name="Google Shape;235;p19: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20: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41" name="Google Shape;241;p20: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47" name="Google Shape;247;p21: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2: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54" name="Google Shape;254;p2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621182" marR="0" lvl="0" indent="-621182"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55" name="Google Shape;255;p2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22</a:t>
            </a:fld>
            <a:endParaRPr sz="1200">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3: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2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63" name="Google Shape;263;p2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23</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69" name="Google Shape;269;p24: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76" name="Google Shape;276;p25: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6: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83" name="Google Shape;283;p26: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91" name="Google Shape;291;p27: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28: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297" name="Google Shape;297;p28: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05" name="Google Shape;305;p29: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3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30</a:t>
            </a:fld>
            <a:endParaRPr sz="1200">
              <a:solidFill>
                <a:schemeClr val="dk1"/>
              </a:solidFill>
              <a:latin typeface="Arial"/>
              <a:ea typeface="Arial"/>
              <a:cs typeface="Arial"/>
              <a:sym typeface="Arial"/>
            </a:endParaRPr>
          </a:p>
        </p:txBody>
      </p:sp>
      <p:sp>
        <p:nvSpPr>
          <p:cNvPr id="311" name="Google Shape;311;p30: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12" name="Google Shape;312;p30:notes"/>
          <p:cNvSpPr txBox="1">
            <a:spLocks noGrp="1"/>
          </p:cNvSpPr>
          <p:nvPr>
            <p:ph type="body" idx="1"/>
          </p:nvPr>
        </p:nvSpPr>
        <p:spPr>
          <a:xfrm>
            <a:off x="934720" y="4415790"/>
            <a:ext cx="514096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Scientific Drawings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Again, we try to reach multiple learning styles, and at IslandWood we MAKE LEARNING FUN.  We use art, science, and tech because they are hands-on.  Here are some scientific drawings of insects at IslandWood.</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19" name="Google Shape;319;p31: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3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27" name="Google Shape;327;p32: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34" name="Google Shape;334;p33: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3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41" name="Google Shape;341;p34: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3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48" name="Google Shape;348;p35: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36: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3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rgbClr val="534731"/>
                </a:solidFill>
                <a:latin typeface="Avenir"/>
                <a:ea typeface="Avenir"/>
                <a:cs typeface="Avenir"/>
                <a:sym typeface="Avenir"/>
              </a:rPr>
              <a:t>IslandWood</a:t>
            </a:r>
            <a:r>
              <a:rPr lang="en-US" sz="1200" b="0" i="0" u="none" strike="noStrike" cap="none">
                <a:solidFill>
                  <a:srgbClr val="534731"/>
                </a:solidFill>
                <a:latin typeface="Arial"/>
                <a:ea typeface="Arial"/>
                <a:cs typeface="Arial"/>
                <a:sym typeface="Arial"/>
              </a:rPr>
              <a:t>’</a:t>
            </a:r>
            <a:r>
              <a:rPr lang="en-US" sz="1200" b="0" i="0" u="none" strike="noStrike" cap="none">
                <a:solidFill>
                  <a:srgbClr val="534731"/>
                </a:solidFill>
                <a:latin typeface="Avenir"/>
                <a:ea typeface="Avenir"/>
                <a:cs typeface="Avenir"/>
                <a:sym typeface="Avenir"/>
              </a:rPr>
              <a:t>s</a:t>
            </a:r>
            <a:r>
              <a:rPr lang="en-US" sz="1200" b="0" i="0" u="none" strike="noStrike" cap="none">
                <a:solidFill>
                  <a:srgbClr val="534731"/>
                </a:solidFill>
                <a:latin typeface="Arial"/>
                <a:ea typeface="Arial"/>
                <a:cs typeface="Arial"/>
                <a:sym typeface="Arial"/>
              </a:rPr>
              <a:t> </a:t>
            </a:r>
            <a:r>
              <a:rPr lang="en-US" sz="1200" b="0" i="0" u="none" strike="noStrike" cap="none">
                <a:solidFill>
                  <a:srgbClr val="534731"/>
                </a:solidFill>
                <a:latin typeface="Avenir"/>
                <a:ea typeface="Avenir"/>
                <a:cs typeface="Avenir"/>
                <a:sym typeface="Avenir"/>
              </a:rPr>
              <a:t>kitchen staff prepares healthy, kid-friendly food that is sensitive to all religious, dietary, and allergy needs. Children receive three meals a day, plus snacks. </a:t>
            </a:r>
            <a:endParaRPr sz="1200" b="0" i="0" u="none" strike="noStrike" cap="none">
              <a:solidFill>
                <a:schemeClr val="dk1"/>
              </a:solidFill>
              <a:latin typeface="Calibri"/>
              <a:ea typeface="Calibri"/>
              <a:cs typeface="Calibri"/>
              <a:sym typeface="Calibri"/>
            </a:endParaRPr>
          </a:p>
        </p:txBody>
      </p:sp>
      <p:sp>
        <p:nvSpPr>
          <p:cNvPr id="358" name="Google Shape;358;p3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36</a:t>
            </a:fld>
            <a:endParaRPr sz="12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66" name="Google Shape;366;p37: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8: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74" name="Google Shape;374;p38: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81" name="Google Shape;381;p39: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40: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86" name="Google Shape;386;p40: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41: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391" name="Google Shape;391;p41: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4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01" name="Google Shape;401;p42: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4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r>
              <a:rPr lang="en-US"/>
              <a:t>Pre and post assessments of children in the residential 4 day program</a:t>
            </a:r>
            <a:endParaRPr/>
          </a:p>
        </p:txBody>
      </p:sp>
      <p:sp>
        <p:nvSpPr>
          <p:cNvPr id="409" name="Google Shape;409;p43: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4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19" name="Google Shape;419;p44: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45: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25" name="Google Shape;425;p45: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46: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31" name="Google Shape;431;p4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32" name="Google Shape;432;p4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46</a:t>
            </a:fld>
            <a:endParaRPr sz="1200">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47: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r>
              <a:rPr lang="en-US"/>
              <a:t>The second main program is our graduate program, with 2 distinct offerings.  One is residential, located on the the IslandWood campus, and the other is urban based in Seattle.</a:t>
            </a:r>
            <a:endParaRPr/>
          </a:p>
          <a:p>
            <a:pPr marL="0" lvl="0" indent="0">
              <a:spcBef>
                <a:spcPts val="0"/>
              </a:spcBef>
              <a:spcAft>
                <a:spcPts val="0"/>
              </a:spcAft>
              <a:buNone/>
            </a:pPr>
            <a:endParaRPr/>
          </a:p>
          <a:p>
            <a:pPr marL="0" lvl="0" indent="0">
              <a:spcBef>
                <a:spcPts val="0"/>
              </a:spcBef>
              <a:spcAft>
                <a:spcPts val="0"/>
              </a:spcAft>
              <a:buNone/>
            </a:pPr>
            <a:endParaRPr/>
          </a:p>
        </p:txBody>
      </p:sp>
      <p:sp>
        <p:nvSpPr>
          <p:cNvPr id="438" name="Google Shape;438;p47: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48: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47" name="Google Shape;447;p48: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49: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54" name="Google Shape;454;p49: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50: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61" name="Google Shape;461;p50: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5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51</a:t>
            </a:fld>
            <a:endParaRPr sz="1200">
              <a:solidFill>
                <a:schemeClr val="dk1"/>
              </a:solidFill>
              <a:latin typeface="Arial"/>
              <a:ea typeface="Arial"/>
              <a:cs typeface="Arial"/>
              <a:sym typeface="Arial"/>
            </a:endParaRPr>
          </a:p>
        </p:txBody>
      </p:sp>
      <p:sp>
        <p:nvSpPr>
          <p:cNvPr id="467" name="Google Shape;467;p51:notes"/>
          <p:cNvSpPr>
            <a:spLocks noGrp="1" noRot="1" noChangeAspect="1"/>
          </p:cNvSpPr>
          <p:nvPr>
            <p:ph type="sldImg" idx="2"/>
          </p:nvPr>
        </p:nvSpPr>
        <p:spPr>
          <a:xfrm>
            <a:off x="1179513"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468" name="Google Shape;468;p51:notes"/>
          <p:cNvSpPr txBox="1">
            <a:spLocks noGrp="1"/>
          </p:cNvSpPr>
          <p:nvPr>
            <p:ph type="body" idx="1"/>
          </p:nvPr>
        </p:nvSpPr>
        <p:spPr>
          <a:xfrm>
            <a:off x="934720" y="4412563"/>
            <a:ext cx="5140960" cy="4186608"/>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140 teachers in school overnight program too.  </a:t>
            </a:r>
            <a:endParaRPr/>
          </a:p>
          <a:p>
            <a:pPr marL="0" marR="0" lvl="0" indent="0" algn="l" rtl="0">
              <a:spcBef>
                <a:spcPts val="0"/>
              </a:spcBef>
              <a:spcAft>
                <a:spcPts val="0"/>
              </a:spcAft>
              <a:buNone/>
            </a:pPr>
            <a:endParaRPr/>
          </a:p>
          <a:p>
            <a:pPr marL="0" marR="0" lvl="0" indent="0" algn="l" rtl="0">
              <a:spcBef>
                <a:spcPts val="0"/>
              </a:spcBef>
              <a:spcAft>
                <a:spcPts val="0"/>
              </a:spcAft>
              <a:buNone/>
            </a:pPr>
            <a:endParaRPr/>
          </a:p>
          <a:p>
            <a:pPr marL="0" marR="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52: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r>
              <a:rPr lang="en-US"/>
              <a:t>contributions:  donors, both individual and corporate, foundations and grants</a:t>
            </a:r>
            <a:endParaRPr/>
          </a:p>
          <a:p>
            <a:pPr marL="0" lvl="0" indent="0">
              <a:spcBef>
                <a:spcPts val="0"/>
              </a:spcBef>
              <a:spcAft>
                <a:spcPts val="0"/>
              </a:spcAft>
              <a:buNone/>
            </a:pPr>
            <a:r>
              <a:rPr lang="en-US"/>
              <a:t>program fees:  graduate programs, events (weddings, retreats, etc), School Overnight Program</a:t>
            </a:r>
            <a:endParaRPr/>
          </a:p>
          <a:p>
            <a:pPr marL="0" lvl="0" indent="0">
              <a:spcBef>
                <a:spcPts val="0"/>
              </a:spcBef>
              <a:spcAft>
                <a:spcPts val="0"/>
              </a:spcAft>
              <a:buNone/>
            </a:pPr>
            <a:endParaRPr/>
          </a:p>
        </p:txBody>
      </p:sp>
      <p:sp>
        <p:nvSpPr>
          <p:cNvPr id="482" name="Google Shape;482;p52: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53: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87" name="Google Shape;487;p53: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54:notes"/>
          <p:cNvSpPr txBox="1">
            <a:spLocks noGrp="1"/>
          </p:cNvSpPr>
          <p:nvPr>
            <p:ph type="body" idx="1"/>
          </p:nvPr>
        </p:nvSpPr>
        <p:spPr>
          <a:xfrm>
            <a:off x="701040" y="4473892"/>
            <a:ext cx="5608320" cy="3660458"/>
          </a:xfrm>
          <a:prstGeom prst="rect">
            <a:avLst/>
          </a:prstGeom>
        </p:spPr>
        <p:txBody>
          <a:bodyPr spcFirstLastPara="1" wrap="square" lIns="93175" tIns="46575" rIns="93175" bIns="46575" anchor="t" anchorCtr="0">
            <a:noAutofit/>
          </a:bodyPr>
          <a:lstStyle/>
          <a:p>
            <a:pPr marL="0" lvl="0" indent="0">
              <a:spcBef>
                <a:spcPts val="0"/>
              </a:spcBef>
              <a:spcAft>
                <a:spcPts val="0"/>
              </a:spcAft>
              <a:buNone/>
            </a:pPr>
            <a:endParaRPr/>
          </a:p>
        </p:txBody>
      </p:sp>
      <p:sp>
        <p:nvSpPr>
          <p:cNvPr id="492" name="Google Shape;492;p54:notes"/>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
        <p:cNvGrpSpPr/>
        <p:nvPr/>
      </p:nvGrpSpPr>
      <p:grpSpPr>
        <a:xfrm>
          <a:off x="0" y="0"/>
          <a:ext cx="0" cy="0"/>
          <a:chOff x="0" y="0"/>
          <a:chExt cx="0" cy="0"/>
        </a:xfrm>
      </p:grpSpPr>
      <p:pic>
        <p:nvPicPr>
          <p:cNvPr id="11" name="Google Shape;11;p2"/>
          <p:cNvPicPr preferRelativeResize="0"/>
          <p:nvPr/>
        </p:nvPicPr>
        <p:blipFill rotWithShape="1">
          <a:blip r:embed="rId2">
            <a:alphaModFix/>
          </a:blip>
          <a:srcRect/>
          <a:stretch/>
        </p:blipFill>
        <p:spPr>
          <a:xfrm>
            <a:off x="-7153" y="-4572"/>
            <a:ext cx="9189720" cy="686257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2"/>
        <p:cNvGrpSpPr/>
        <p:nvPr/>
      </p:nvGrpSpPr>
      <p:grpSpPr>
        <a:xfrm>
          <a:off x="0" y="0"/>
          <a:ext cx="0" cy="0"/>
          <a:chOff x="0" y="0"/>
          <a:chExt cx="0" cy="0"/>
        </a:xfrm>
      </p:grpSpPr>
      <p:pic>
        <p:nvPicPr>
          <p:cNvPr id="13" name="Google Shape;13;p3"/>
          <p:cNvPicPr preferRelativeResize="0"/>
          <p:nvPr/>
        </p:nvPicPr>
        <p:blipFill rotWithShape="1">
          <a:blip r:embed="rId2">
            <a:alphaModFix/>
          </a:blip>
          <a:srcRect/>
          <a:stretch/>
        </p:blipFill>
        <p:spPr>
          <a:xfrm>
            <a:off x="-7153" y="-2229"/>
            <a:ext cx="9189720" cy="686257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pic>
        <p:nvPicPr>
          <p:cNvPr id="15" name="Google Shape;15;p4"/>
          <p:cNvPicPr preferRelativeResize="0"/>
          <p:nvPr/>
        </p:nvPicPr>
        <p:blipFill rotWithShape="1">
          <a:blip r:embed="rId2">
            <a:alphaModFix/>
          </a:blip>
          <a:srcRect/>
          <a:stretch/>
        </p:blipFill>
        <p:spPr>
          <a:xfrm>
            <a:off x="-7153" y="-2229"/>
            <a:ext cx="9189720" cy="686257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
        <p:nvSpPr>
          <p:cNvPr id="17" name="Google Shape;17;p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 name="Google Shape;22;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 name="Google Shape;23;p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 name="Google Shape;28;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Text, and 2 Content" type="txAndTwoObj">
  <p:cSld name="TEXT_AND_TWO_OBJECTS">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chemeClr val="dk1"/>
              </a:buClr>
              <a:buSzPts val="4400"/>
              <a:buFont typeface="Calibri"/>
              <a:buNone/>
              <a:defRPr sz="4400">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8"/>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 name="Google Shape;37;p8"/>
          <p:cNvSpPr txBox="1">
            <a:spLocks noGrp="1"/>
          </p:cNvSpPr>
          <p:nvPr>
            <p:ph type="body" idx="3"/>
          </p:nvPr>
        </p:nvSpPr>
        <p:spPr>
          <a:xfrm>
            <a:off x="4648200" y="3938588"/>
            <a:ext cx="4038600" cy="2187575"/>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 name="Google Shape;38;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0" name="Google Shape;40;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4000"/>
              <a:buFont typeface="Calibri"/>
              <a:buNone/>
              <a:defRPr sz="4000" b="1"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3" name="Google Shape;43;p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spcBef>
                <a:spcPts val="36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2pPr>
            <a:lvl3pPr marL="1371600" marR="0" lvl="2" indent="-228600" algn="l" rtl="0">
              <a:spcBef>
                <a:spcPts val="32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3pPr>
            <a:lvl4pPr marL="1828800" marR="0" lvl="3"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4pPr>
            <a:lvl5pPr marL="2286000" marR="0" lvl="4"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5pPr>
            <a:lvl6pPr marL="2743200" marR="0" lvl="5"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6pPr>
            <a:lvl7pPr marL="3200400" marR="0" lvl="6"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7pPr>
            <a:lvl8pPr marL="3657600" marR="0" lvl="7"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8pPr>
            <a:lvl9pPr marL="4114800" marR="0" lvl="8"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44" name="Google Shape;44;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5" name="Google Shape;45;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 Id="rId9"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jpg"/></Relationships>
</file>

<file path=ppt/slides/_rels/slide2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4.jpg"/><Relationship Id="rId4" Type="http://schemas.openxmlformats.org/officeDocument/2006/relationships/image" Target="../media/image43.jpg"/></Relationships>
</file>

<file path=ppt/slides/_rels/slide2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7.jpg"/></Relationships>
</file>

<file path=ppt/slides/_rels/slide2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3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jpg"/></Relationships>
</file>

<file path=ppt/slides/_rels/slide31.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g"/></Relationships>
</file>

<file path=ppt/slides/_rels/slide3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7.jpg"/></Relationships>
</file>

<file path=ppt/slides/_rels/slide3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60.jpg"/><Relationship Id="rId4" Type="http://schemas.openxmlformats.org/officeDocument/2006/relationships/image" Target="../media/image59.jpg"/></Relationships>
</file>

<file path=ppt/slides/_rels/slide3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3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3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9.jpg"/><Relationship Id="rId4" Type="http://schemas.openxmlformats.org/officeDocument/2006/relationships/image" Target="../media/image68.jpg"/></Relationships>
</file>

<file path=ppt/slides/_rels/slide3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72.jpg"/><Relationship Id="rId4" Type="http://schemas.openxmlformats.org/officeDocument/2006/relationships/image" Target="../media/image71.jpg"/></Relationships>
</file>

<file path=ppt/slides/_rels/slide3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4.jpg"/></Relationships>
</file>

<file path=ppt/slides/_rels/slide3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78.jpg"/></Relationships>
</file>

<file path=ppt/slides/_rels/slide42.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81.jpg"/><Relationship Id="rId4" Type="http://schemas.openxmlformats.org/officeDocument/2006/relationships/image" Target="../media/image80.jpg"/></Relationships>
</file>

<file path=ppt/slides/_rels/slide4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83.jpg"/></Relationships>
</file>

<file path=ppt/slides/_rels/slide4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4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96.jpg"/><Relationship Id="rId5" Type="http://schemas.openxmlformats.org/officeDocument/2006/relationships/image" Target="../media/image95.jpg"/><Relationship Id="rId4" Type="http://schemas.openxmlformats.org/officeDocument/2006/relationships/image" Target="../media/image94.jpg"/></Relationships>
</file>

<file path=ppt/slides/_rels/slide5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pic>
        <p:nvPicPr>
          <p:cNvPr id="52" name="Google Shape;52;p10" descr="9 2 G-B Frog copy"/>
          <p:cNvPicPr preferRelativeResize="0"/>
          <p:nvPr/>
        </p:nvPicPr>
        <p:blipFill rotWithShape="1">
          <a:blip r:embed="rId3">
            <a:alphaModFix/>
          </a:blip>
          <a:srcRect/>
          <a:stretch/>
        </p:blipFill>
        <p:spPr>
          <a:xfrm rot="-438887">
            <a:off x="454774" y="3543423"/>
            <a:ext cx="4069262" cy="261595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53" name="Google Shape;53;p10"/>
          <p:cNvSpPr txBox="1"/>
          <p:nvPr/>
        </p:nvSpPr>
        <p:spPr>
          <a:xfrm>
            <a:off x="0" y="641032"/>
            <a:ext cx="9296400" cy="92392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5400" b="1" i="0" u="none" strike="noStrike" cap="small">
                <a:solidFill>
                  <a:srgbClr val="632423"/>
                </a:solidFill>
                <a:latin typeface="Bilbo"/>
                <a:ea typeface="Bilbo"/>
                <a:cs typeface="Bilbo"/>
                <a:sym typeface="Bilbo"/>
              </a:rPr>
              <a:t>The Story of</a:t>
            </a:r>
            <a:endParaRPr sz="5400" b="1" i="0" u="none" strike="noStrike" cap="small">
              <a:solidFill>
                <a:srgbClr val="632423"/>
              </a:solidFill>
              <a:latin typeface="Bilbo"/>
              <a:ea typeface="Bilbo"/>
              <a:cs typeface="Bilbo"/>
              <a:sym typeface="Bilbo"/>
            </a:endParaRPr>
          </a:p>
        </p:txBody>
      </p:sp>
      <p:sp>
        <p:nvSpPr>
          <p:cNvPr id="54" name="Google Shape;54;p10"/>
          <p:cNvSpPr/>
          <p:nvPr/>
        </p:nvSpPr>
        <p:spPr>
          <a:xfrm>
            <a:off x="406810" y="4645023"/>
            <a:ext cx="8534400" cy="1625600"/>
          </a:xfrm>
          <a:prstGeom prst="rect">
            <a:avLst/>
          </a:prstGeom>
          <a:noFill/>
          <a:ln>
            <a:noFill/>
          </a:ln>
        </p:spPr>
        <p:txBody>
          <a:bodyPr spcFirstLastPara="1" wrap="square" lIns="91425" tIns="45700" rIns="91425" bIns="45700" anchor="ctr" anchorCtr="0">
            <a:noAutofit/>
          </a:bodyPr>
          <a:lstStyle/>
          <a:p>
            <a:pPr marL="342900" marR="0" lvl="0" indent="-342900" algn="r" rtl="0">
              <a:lnSpc>
                <a:spcPct val="80000"/>
              </a:lnSpc>
              <a:spcBef>
                <a:spcPts val="0"/>
              </a:spcBef>
              <a:spcAft>
                <a:spcPts val="0"/>
              </a:spcAft>
              <a:buNone/>
            </a:pPr>
            <a:r>
              <a:rPr lang="en-US" sz="2000" b="1" i="0" u="none" strike="noStrike" cap="none" dirty="0">
                <a:solidFill>
                  <a:srgbClr val="DAE5F1"/>
                </a:solidFill>
                <a:latin typeface="Corbel"/>
                <a:ea typeface="Corbel"/>
                <a:cs typeface="Corbel"/>
                <a:sym typeface="Corbel"/>
              </a:rPr>
              <a:t>Bainbridge Island, Washington, </a:t>
            </a:r>
            <a:r>
              <a:rPr lang="en-US" sz="1800" b="1" i="0" u="none" strike="noStrike" cap="none" dirty="0">
                <a:solidFill>
                  <a:srgbClr val="DAE5F1"/>
                </a:solidFill>
                <a:latin typeface="Corbel"/>
                <a:ea typeface="Corbel"/>
                <a:cs typeface="Corbel"/>
                <a:sym typeface="Corbel"/>
              </a:rPr>
              <a:t>USA</a:t>
            </a:r>
            <a:endParaRPr dirty="0"/>
          </a:p>
          <a:p>
            <a:pPr marL="342900" marR="0" lvl="0" indent="-342900" algn="r" rtl="0">
              <a:lnSpc>
                <a:spcPct val="80000"/>
              </a:lnSpc>
              <a:spcBef>
                <a:spcPts val="360"/>
              </a:spcBef>
              <a:spcAft>
                <a:spcPts val="0"/>
              </a:spcAft>
              <a:buNone/>
            </a:pPr>
            <a:endParaRPr sz="1800" b="1" i="0" u="none" strike="noStrike" cap="none" dirty="0">
              <a:solidFill>
                <a:srgbClr val="DAE5F1"/>
              </a:solidFill>
              <a:latin typeface="Corbel"/>
              <a:ea typeface="Corbel"/>
              <a:cs typeface="Corbel"/>
              <a:sym typeface="Corbel"/>
            </a:endParaRPr>
          </a:p>
          <a:p>
            <a:pPr marL="342900" marR="0" lvl="0" indent="-342900" algn="r" rtl="0">
              <a:lnSpc>
                <a:spcPct val="80000"/>
              </a:lnSpc>
              <a:spcBef>
                <a:spcPts val="360"/>
              </a:spcBef>
              <a:spcAft>
                <a:spcPts val="0"/>
              </a:spcAft>
              <a:buNone/>
            </a:pPr>
            <a:r>
              <a:rPr lang="en-US" sz="1800" b="1" i="0" u="none" strike="noStrike" cap="none" dirty="0">
                <a:solidFill>
                  <a:srgbClr val="DAE5F1"/>
                </a:solidFill>
                <a:latin typeface="Corbel"/>
                <a:ea typeface="Corbel"/>
                <a:cs typeface="Corbel"/>
                <a:sym typeface="Corbel"/>
              </a:rPr>
              <a:t>Karen </a:t>
            </a:r>
            <a:r>
              <a:rPr lang="en-US" sz="1800" b="1" i="0" u="none" strike="noStrike" cap="none" dirty="0" err="1">
                <a:solidFill>
                  <a:srgbClr val="DAE5F1"/>
                </a:solidFill>
                <a:latin typeface="Corbel"/>
                <a:ea typeface="Corbel"/>
                <a:cs typeface="Corbel"/>
                <a:sym typeface="Corbel"/>
              </a:rPr>
              <a:t>Salsbury</a:t>
            </a:r>
            <a:r>
              <a:rPr lang="en-US" sz="1800" b="1" i="0" u="none" strike="noStrike" cap="none" dirty="0">
                <a:solidFill>
                  <a:srgbClr val="DAE5F1"/>
                </a:solidFill>
                <a:latin typeface="Corbel"/>
                <a:ea typeface="Corbel"/>
                <a:cs typeface="Corbel"/>
                <a:sym typeface="Corbel"/>
              </a:rPr>
              <a:t>, </a:t>
            </a:r>
            <a:r>
              <a:rPr lang="en-US" sz="1800" b="1" i="0" u="none" strike="noStrike" cap="none" dirty="0" err="1">
                <a:solidFill>
                  <a:srgbClr val="DAE5F1"/>
                </a:solidFill>
                <a:latin typeface="Corbel"/>
                <a:ea typeface="Corbel"/>
                <a:cs typeface="Corbel"/>
                <a:sym typeface="Corbel"/>
              </a:rPr>
              <a:t>M.S.Ed</a:t>
            </a:r>
            <a:endParaRPr dirty="0"/>
          </a:p>
          <a:p>
            <a:pPr marL="342900" marR="0" lvl="0" indent="-342900" algn="ctr" rtl="0">
              <a:lnSpc>
                <a:spcPct val="80000"/>
              </a:lnSpc>
              <a:spcBef>
                <a:spcPts val="360"/>
              </a:spcBef>
              <a:spcAft>
                <a:spcPts val="0"/>
              </a:spcAft>
              <a:buNone/>
            </a:pPr>
            <a:r>
              <a:rPr lang="en-US" sz="1800" b="1" dirty="0">
                <a:solidFill>
                  <a:srgbClr val="DAE5F1"/>
                </a:solidFill>
                <a:latin typeface="Corbel"/>
                <a:ea typeface="Corbel"/>
                <a:cs typeface="Corbel"/>
                <a:sym typeface="Corbel"/>
              </a:rPr>
              <a:t>                                                                                                                    </a:t>
            </a:r>
            <a:r>
              <a:rPr lang="en-US" sz="1800" b="1" i="0" u="none" strike="noStrike" cap="none" dirty="0">
                <a:solidFill>
                  <a:srgbClr val="DAE5F1"/>
                </a:solidFill>
                <a:latin typeface="Corbel"/>
                <a:ea typeface="Corbel"/>
                <a:cs typeface="Corbel"/>
                <a:sym typeface="Corbel"/>
              </a:rPr>
              <a:t>Faculty 2002-20</a:t>
            </a:r>
            <a:r>
              <a:rPr lang="en-US" sz="1800" b="1" dirty="0">
                <a:solidFill>
                  <a:srgbClr val="DAE5F1"/>
                </a:solidFill>
                <a:latin typeface="Corbel"/>
                <a:ea typeface="Corbel"/>
                <a:cs typeface="Corbel"/>
                <a:sym typeface="Corbel"/>
              </a:rPr>
              <a:t>17</a:t>
            </a:r>
            <a:endParaRPr sz="1800" b="1" i="0" u="none" strike="noStrike" cap="none" dirty="0">
              <a:solidFill>
                <a:srgbClr val="DAE5F1"/>
              </a:solidFill>
              <a:latin typeface="Corbel"/>
              <a:ea typeface="Corbel"/>
              <a:cs typeface="Corbel"/>
              <a:sym typeface="Corbe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1"/>
          <p:cNvSpPr txBox="1">
            <a:spLocks noGrp="1"/>
          </p:cNvSpPr>
          <p:nvPr>
            <p:ph type="title"/>
          </p:nvPr>
        </p:nvSpPr>
        <p:spPr>
          <a:xfrm>
            <a:off x="1643697" y="390525"/>
            <a:ext cx="6276976" cy="38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b="0" i="0" u="none" strike="noStrike" cap="none" dirty="0">
                <a:solidFill>
                  <a:schemeClr val="dk1"/>
                </a:solidFill>
                <a:latin typeface="Calibri"/>
                <a:ea typeface="Calibri"/>
                <a:cs typeface="Calibri"/>
                <a:sym typeface="Calibri"/>
              </a:rPr>
              <a:t>Where is </a:t>
            </a:r>
            <a:r>
              <a:rPr lang="en-US" sz="4400" b="0" i="0" u="none" strike="noStrike" cap="none" dirty="0" err="1">
                <a:solidFill>
                  <a:schemeClr val="dk1"/>
                </a:solidFill>
                <a:latin typeface="Calibri"/>
                <a:ea typeface="Calibri"/>
                <a:cs typeface="Calibri"/>
                <a:sym typeface="Calibri"/>
              </a:rPr>
              <a:t>IslandWood</a:t>
            </a:r>
            <a:r>
              <a:rPr lang="en-US" sz="4400" b="0" i="0" u="none" strike="noStrike" cap="none" dirty="0">
                <a:solidFill>
                  <a:schemeClr val="dk1"/>
                </a:solidFill>
                <a:latin typeface="Calibri"/>
                <a:ea typeface="Calibri"/>
                <a:cs typeface="Calibri"/>
                <a:sym typeface="Calibri"/>
              </a:rPr>
              <a:t>?</a:t>
            </a:r>
            <a:br>
              <a:rPr lang="en-US" sz="4400" b="0" i="0" u="none" strike="noStrike" cap="none" dirty="0">
                <a:solidFill>
                  <a:schemeClr val="dk1"/>
                </a:solidFill>
                <a:latin typeface="Calibri"/>
                <a:ea typeface="Calibri"/>
                <a:cs typeface="Calibri"/>
                <a:sym typeface="Calibri"/>
              </a:rPr>
            </a:br>
            <a:endParaRPr sz="4400" dirty="0">
              <a:solidFill>
                <a:schemeClr val="dk1"/>
              </a:solidFill>
              <a:latin typeface="Calibri"/>
              <a:ea typeface="Calibri"/>
              <a:cs typeface="Calibri"/>
              <a:sym typeface="Calibri"/>
            </a:endParaRPr>
          </a:p>
        </p:txBody>
      </p:sp>
      <p:pic>
        <p:nvPicPr>
          <p:cNvPr id="61" name="Google Shape;61;p11"/>
          <p:cNvPicPr preferRelativeResize="0"/>
          <p:nvPr/>
        </p:nvPicPr>
        <p:blipFill rotWithShape="1">
          <a:blip r:embed="rId3">
            <a:alphaModFix/>
          </a:blip>
          <a:srcRect/>
          <a:stretch/>
        </p:blipFill>
        <p:spPr>
          <a:xfrm>
            <a:off x="1844040" y="1416367"/>
            <a:ext cx="5876290" cy="4407218"/>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2"/>
          <p:cNvSpPr txBox="1">
            <a:spLocks noGrp="1"/>
          </p:cNvSpPr>
          <p:nvPr>
            <p:ph type="title" idx="4294967295"/>
          </p:nvPr>
        </p:nvSpPr>
        <p:spPr>
          <a:xfrm>
            <a:off x="0" y="228600"/>
            <a:ext cx="8229600" cy="11430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lt1"/>
              </a:buClr>
              <a:buSzPts val="4000"/>
              <a:buFont typeface="Calibri"/>
              <a:buNone/>
            </a:pPr>
            <a:r>
              <a:rPr lang="en-US" sz="4000" dirty="0">
                <a:solidFill>
                  <a:schemeClr val="lt1"/>
                </a:solidFill>
                <a:latin typeface="Calibri"/>
                <a:ea typeface="Calibri"/>
                <a:cs typeface="Calibri"/>
                <a:sym typeface="Calibri"/>
              </a:rPr>
              <a:t>Across the Pacific Ocean from Russia…</a:t>
            </a:r>
            <a:endParaRPr dirty="0"/>
          </a:p>
        </p:txBody>
      </p:sp>
      <p:pic>
        <p:nvPicPr>
          <p:cNvPr id="68" name="Google Shape;68;p12"/>
          <p:cNvPicPr preferRelativeResize="0"/>
          <p:nvPr/>
        </p:nvPicPr>
        <p:blipFill rotWithShape="1">
          <a:blip r:embed="rId3">
            <a:alphaModFix/>
          </a:blip>
          <a:srcRect/>
          <a:stretch/>
        </p:blipFill>
        <p:spPr>
          <a:xfrm>
            <a:off x="685800" y="1600200"/>
            <a:ext cx="7927975" cy="4079875"/>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sp>
        <p:nvSpPr>
          <p:cNvPr id="2" name="TextBox 1"/>
          <p:cNvSpPr txBox="1"/>
          <p:nvPr/>
        </p:nvSpPr>
        <p:spPr>
          <a:xfrm>
            <a:off x="438150" y="476250"/>
            <a:ext cx="8362950" cy="769441"/>
          </a:xfrm>
          <a:prstGeom prst="rect">
            <a:avLst/>
          </a:prstGeom>
          <a:noFill/>
        </p:spPr>
        <p:txBody>
          <a:bodyPr wrap="square" rtlCol="0">
            <a:spAutoFit/>
          </a:bodyPr>
          <a:lstStyle/>
          <a:p>
            <a:pPr algn="ctr"/>
            <a:r>
              <a:rPr lang="en-US" sz="4400" dirty="0" smtClean="0">
                <a:latin typeface="Calibri" pitchFamily="34" charset="0"/>
                <a:cs typeface="Calibri" pitchFamily="34" charset="0"/>
              </a:rPr>
              <a:t>Across the Pacific Ocean</a:t>
            </a:r>
            <a:endParaRPr lang="en-US" sz="4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3"/>
          <p:cNvPicPr preferRelativeResize="0"/>
          <p:nvPr/>
        </p:nvPicPr>
        <p:blipFill rotWithShape="1">
          <a:blip r:embed="rId3">
            <a:alphaModFix/>
          </a:blip>
          <a:srcRect/>
          <a:stretch/>
        </p:blipFill>
        <p:spPr>
          <a:xfrm>
            <a:off x="685800" y="1600200"/>
            <a:ext cx="7927975" cy="4079875"/>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76" name="Google Shape;76;p13"/>
          <p:cNvPicPr preferRelativeResize="0">
            <a:picLocks noGrp="1"/>
          </p:cNvPicPr>
          <p:nvPr>
            <p:ph type="body" idx="1"/>
          </p:nvPr>
        </p:nvPicPr>
        <p:blipFill rotWithShape="1">
          <a:blip r:embed="rId4">
            <a:alphaModFix/>
          </a:blip>
          <a:srcRect/>
          <a:stretch/>
        </p:blipFill>
        <p:spPr>
          <a:xfrm rot="-153945">
            <a:off x="1601789" y="1526030"/>
            <a:ext cx="6665912" cy="400685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5" name="TextBox 4"/>
          <p:cNvSpPr txBox="1"/>
          <p:nvPr/>
        </p:nvSpPr>
        <p:spPr>
          <a:xfrm>
            <a:off x="438150" y="476250"/>
            <a:ext cx="8362950" cy="769441"/>
          </a:xfrm>
          <a:prstGeom prst="rect">
            <a:avLst/>
          </a:prstGeom>
          <a:noFill/>
        </p:spPr>
        <p:txBody>
          <a:bodyPr wrap="square" rtlCol="0">
            <a:spAutoFit/>
          </a:bodyPr>
          <a:lstStyle/>
          <a:p>
            <a:pPr algn="ctr"/>
            <a:r>
              <a:rPr lang="en-US" sz="4400" dirty="0" smtClean="0">
                <a:latin typeface="Calibri" pitchFamily="34" charset="0"/>
                <a:cs typeface="Calibri" pitchFamily="34" charset="0"/>
              </a:rPr>
              <a:t>In the Pacific Northwest</a:t>
            </a:r>
            <a:endParaRPr lang="en-US" sz="4400" dirty="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pic>
        <p:nvPicPr>
          <p:cNvPr id="82" name="Google Shape;82;p14"/>
          <p:cNvPicPr preferRelativeResize="0"/>
          <p:nvPr/>
        </p:nvPicPr>
        <p:blipFill rotWithShape="1">
          <a:blip r:embed="rId3">
            <a:alphaModFix/>
          </a:blip>
          <a:srcRect/>
          <a:stretch/>
        </p:blipFill>
        <p:spPr>
          <a:xfrm>
            <a:off x="685800" y="1600200"/>
            <a:ext cx="7927975" cy="4079875"/>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83" name="Google Shape;83;p14"/>
          <p:cNvPicPr preferRelativeResize="0"/>
          <p:nvPr/>
        </p:nvPicPr>
        <p:blipFill rotWithShape="1">
          <a:blip r:embed="rId4">
            <a:alphaModFix/>
          </a:blip>
          <a:srcRect/>
          <a:stretch/>
        </p:blipFill>
        <p:spPr>
          <a:xfrm rot="-153945">
            <a:off x="1380605" y="1805832"/>
            <a:ext cx="6666085" cy="400780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84" name="Google Shape;84;p14"/>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chemeClr val="lt1"/>
              </a:buClr>
              <a:buSzPts val="4000"/>
              <a:buFont typeface="Calibri"/>
              <a:buNone/>
            </a:pPr>
            <a:r>
              <a:rPr lang="en-US" sz="4000">
                <a:solidFill>
                  <a:schemeClr val="lt1"/>
                </a:solidFill>
                <a:latin typeface="Calibri"/>
                <a:ea typeface="Calibri"/>
                <a:cs typeface="Calibri"/>
                <a:sym typeface="Calibri"/>
              </a:rPr>
              <a:t>This is home to the Puget Sound,</a:t>
            </a:r>
            <a:endParaRPr/>
          </a:p>
        </p:txBody>
      </p:sp>
      <p:pic>
        <p:nvPicPr>
          <p:cNvPr id="85" name="Google Shape;85;p14"/>
          <p:cNvPicPr preferRelativeResize="0">
            <a:picLocks noGrp="1"/>
          </p:cNvPicPr>
          <p:nvPr>
            <p:ph type="body" idx="1"/>
          </p:nvPr>
        </p:nvPicPr>
        <p:blipFill rotWithShape="1">
          <a:blip r:embed="rId5">
            <a:alphaModFix/>
          </a:blip>
          <a:srcRect/>
          <a:stretch/>
        </p:blipFill>
        <p:spPr>
          <a:xfrm rot="900000">
            <a:off x="84138" y="1190626"/>
            <a:ext cx="6994525" cy="438943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86" name="Google Shape;86;p14"/>
          <p:cNvSpPr/>
          <p:nvPr/>
        </p:nvSpPr>
        <p:spPr>
          <a:xfrm>
            <a:off x="4562475" y="2602442"/>
            <a:ext cx="1066800" cy="952500"/>
          </a:xfrm>
          <a:prstGeom prst="wedgeRoundRectCallout">
            <a:avLst>
              <a:gd name="adj1" fmla="val -70833"/>
              <a:gd name="adj2" fmla="val 67025"/>
              <a:gd name="adj3" fmla="val 16667"/>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Waters of Puget Sound</a:t>
            </a:r>
            <a:endParaRPr/>
          </a:p>
        </p:txBody>
      </p:sp>
      <p:sp>
        <p:nvSpPr>
          <p:cNvPr id="87" name="Google Shape;87;p14"/>
          <p:cNvSpPr/>
          <p:nvPr/>
        </p:nvSpPr>
        <p:spPr>
          <a:xfrm>
            <a:off x="2943225" y="1371600"/>
            <a:ext cx="1066800" cy="457200"/>
          </a:xfrm>
          <a:prstGeom prst="wedgeRoundRectCallout">
            <a:avLst>
              <a:gd name="adj1" fmla="val -20833"/>
              <a:gd name="adj2" fmla="val 62500"/>
              <a:gd name="adj3" fmla="val 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0" i="0" u="none" strike="noStrike" cap="none">
                <a:solidFill>
                  <a:schemeClr val="lt1"/>
                </a:solidFill>
                <a:latin typeface="Calibri"/>
                <a:ea typeface="Calibri"/>
                <a:cs typeface="Calibri"/>
                <a:sym typeface="Calibri"/>
              </a:rPr>
              <a:t>Canada</a:t>
            </a:r>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5"/>
          <p:cNvPicPr preferRelativeResize="0"/>
          <p:nvPr/>
        </p:nvPicPr>
        <p:blipFill rotWithShape="1">
          <a:blip r:embed="rId3">
            <a:alphaModFix/>
          </a:blip>
          <a:srcRect/>
          <a:stretch/>
        </p:blipFill>
        <p:spPr>
          <a:xfrm>
            <a:off x="685800" y="1600200"/>
            <a:ext cx="7927975" cy="4079875"/>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pic>
        <p:nvPicPr>
          <p:cNvPr id="94" name="Google Shape;94;p15"/>
          <p:cNvPicPr preferRelativeResize="0"/>
          <p:nvPr/>
        </p:nvPicPr>
        <p:blipFill rotWithShape="1">
          <a:blip r:embed="rId4">
            <a:alphaModFix/>
          </a:blip>
          <a:srcRect/>
          <a:stretch/>
        </p:blipFill>
        <p:spPr>
          <a:xfrm rot="-153945">
            <a:off x="1380605" y="1805832"/>
            <a:ext cx="6666085" cy="400780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95" name="Google Shape;95;p15"/>
          <p:cNvPicPr preferRelativeResize="0"/>
          <p:nvPr/>
        </p:nvPicPr>
        <p:blipFill rotWithShape="1">
          <a:blip r:embed="rId5">
            <a:alphaModFix/>
          </a:blip>
          <a:srcRect/>
          <a:stretch/>
        </p:blipFill>
        <p:spPr>
          <a:xfrm rot="900000">
            <a:off x="689572" y="1229376"/>
            <a:ext cx="6994722" cy="438863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97" name="Google Shape;97;p15"/>
          <p:cNvPicPr preferRelativeResize="0">
            <a:picLocks noGrp="1"/>
          </p:cNvPicPr>
          <p:nvPr>
            <p:ph type="body" idx="1"/>
          </p:nvPr>
        </p:nvPicPr>
        <p:blipFill rotWithShape="1">
          <a:blip r:embed="rId6">
            <a:alphaModFix/>
          </a:blip>
          <a:srcRect/>
          <a:stretch/>
        </p:blipFill>
        <p:spPr>
          <a:xfrm rot="193400">
            <a:off x="2019300" y="962025"/>
            <a:ext cx="6896100" cy="40354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98" name="Google Shape;98;p15"/>
          <p:cNvSpPr/>
          <p:nvPr/>
        </p:nvSpPr>
        <p:spPr>
          <a:xfrm>
            <a:off x="5743575" y="2793206"/>
            <a:ext cx="1066800" cy="1693862"/>
          </a:xfrm>
          <a:prstGeom prst="donut">
            <a:avLst>
              <a:gd name="adj" fmla="val 7320"/>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9" name="Google Shape;99;p15"/>
          <p:cNvSpPr/>
          <p:nvPr/>
        </p:nvSpPr>
        <p:spPr>
          <a:xfrm>
            <a:off x="3135312" y="1330815"/>
            <a:ext cx="1752600" cy="655638"/>
          </a:xfrm>
          <a:prstGeom prst="wedgeRectCallout">
            <a:avLst>
              <a:gd name="adj1" fmla="val 109012"/>
              <a:gd name="adj2" fmla="val 214125"/>
            </a:avLst>
          </a:pr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0" i="0" u="none" strike="noStrike" cap="none" dirty="0">
                <a:solidFill>
                  <a:schemeClr val="lt1"/>
                </a:solidFill>
                <a:latin typeface="Calibri"/>
                <a:ea typeface="Calibri"/>
                <a:cs typeface="Calibri"/>
                <a:sym typeface="Calibri"/>
              </a:rPr>
              <a:t>Bainbridge Island</a:t>
            </a:r>
            <a:endParaRP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16"/>
          <p:cNvPicPr preferRelativeResize="0"/>
          <p:nvPr/>
        </p:nvPicPr>
        <p:blipFill rotWithShape="1">
          <a:blip r:embed="rId3">
            <a:alphaModFix/>
          </a:blip>
          <a:srcRect/>
          <a:stretch/>
        </p:blipFill>
        <p:spPr>
          <a:xfrm rot="272251">
            <a:off x="457200" y="304800"/>
            <a:ext cx="8077200" cy="542448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06" name="Google Shape;106;p16"/>
          <p:cNvSpPr/>
          <p:nvPr/>
        </p:nvSpPr>
        <p:spPr>
          <a:xfrm>
            <a:off x="609600" y="228600"/>
            <a:ext cx="4343400" cy="5486400"/>
          </a:xfrm>
          <a:prstGeom prst="ellipse">
            <a:avLst/>
          </a:prstGeom>
          <a:noFill/>
          <a:ln w="28575" cap="flat" cmpd="sng">
            <a:solidFill>
              <a:srgbClr val="3366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 name="Google Shape;107;p16"/>
          <p:cNvSpPr txBox="1">
            <a:spLocks noGrp="1"/>
          </p:cNvSpPr>
          <p:nvPr>
            <p:ph type="title"/>
          </p:nvPr>
        </p:nvSpPr>
        <p:spPr>
          <a:xfrm rot="10800000" flipH="1">
            <a:off x="0" y="6858000"/>
            <a:ext cx="7772400" cy="2286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800"/>
              <a:buFont typeface="Calibri"/>
              <a:buNone/>
            </a:pPr>
            <a:r>
              <a:rPr lang="en-US" sz="800">
                <a:solidFill>
                  <a:schemeClr val="dk1"/>
                </a:solidFill>
                <a:latin typeface="Calibri"/>
                <a:ea typeface="Calibri"/>
                <a:cs typeface="Calibri"/>
                <a:sym typeface="Calibri"/>
              </a:rPr>
              <a:t>Target Areas</a:t>
            </a:r>
            <a:endParaRPr/>
          </a:p>
        </p:txBody>
      </p:sp>
      <p:sp>
        <p:nvSpPr>
          <p:cNvPr id="108" name="Google Shape;108;p16"/>
          <p:cNvSpPr txBox="1"/>
          <p:nvPr/>
        </p:nvSpPr>
        <p:spPr>
          <a:xfrm>
            <a:off x="1087438" y="5842000"/>
            <a:ext cx="7065962" cy="1016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dirty="0"/>
          </a:p>
        </p:txBody>
      </p:sp>
      <p:sp>
        <p:nvSpPr>
          <p:cNvPr id="2" name="Rectangular Callout 1"/>
          <p:cNvSpPr/>
          <p:nvPr/>
        </p:nvSpPr>
        <p:spPr>
          <a:xfrm>
            <a:off x="4495800" y="800100"/>
            <a:ext cx="2581275" cy="1724025"/>
          </a:xfrm>
          <a:prstGeom prst="wedgeRectCallout">
            <a:avLst>
              <a:gd name="adj1" fmla="val -99470"/>
              <a:gd name="adj2" fmla="val 1783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000" dirty="0">
                <a:solidFill>
                  <a:schemeClr val="dk1"/>
                </a:solidFill>
                <a:latin typeface="Corbel"/>
                <a:ea typeface="Corbel"/>
                <a:cs typeface="Corbel"/>
                <a:sym typeface="Corbel"/>
              </a:rPr>
              <a:t>And my special place, </a:t>
            </a:r>
            <a:endParaRPr lang="en-US" sz="2000" dirty="0"/>
          </a:p>
          <a:p>
            <a:pPr lvl="0" algn="ctr"/>
            <a:r>
              <a:rPr lang="en-US" sz="2000" dirty="0">
                <a:solidFill>
                  <a:schemeClr val="dk1"/>
                </a:solidFill>
                <a:latin typeface="Corbel"/>
                <a:ea typeface="Corbel"/>
                <a:cs typeface="Corbel"/>
                <a:sym typeface="Corbel"/>
              </a:rPr>
              <a:t> Bainbridge Island, in Washington State, 35 minutes by ferry from Seattle.</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7"/>
          <p:cNvSpPr txBox="1">
            <a:spLocks noGrp="1"/>
          </p:cNvSpPr>
          <p:nvPr>
            <p:ph type="title"/>
          </p:nvPr>
        </p:nvSpPr>
        <p:spPr>
          <a:xfrm>
            <a:off x="0" y="274638"/>
            <a:ext cx="8534400" cy="11430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Clr>
                <a:srgbClr val="632423"/>
              </a:buClr>
              <a:buSzPts val="3200"/>
              <a:buFont typeface="Calibri"/>
              <a:buNone/>
            </a:pPr>
            <a:r>
              <a:rPr lang="en-US" sz="3200">
                <a:solidFill>
                  <a:srgbClr val="632423"/>
                </a:solidFill>
                <a:latin typeface="Calibri"/>
                <a:ea typeface="Calibri"/>
                <a:cs typeface="Calibri"/>
                <a:sym typeface="Calibri"/>
              </a:rPr>
              <a:t>Glacial scraping left behind a remarkable geography on Bainbridge Island</a:t>
            </a:r>
            <a:r>
              <a:rPr lang="en-US" sz="2800">
                <a:solidFill>
                  <a:srgbClr val="632423"/>
                </a:solidFill>
                <a:latin typeface="Calibri"/>
                <a:ea typeface="Calibri"/>
                <a:cs typeface="Calibri"/>
                <a:sym typeface="Calibri"/>
              </a:rPr>
              <a:t> </a:t>
            </a:r>
            <a:endParaRPr sz="3600">
              <a:solidFill>
                <a:srgbClr val="632423"/>
              </a:solidFill>
              <a:latin typeface="Calibri"/>
              <a:ea typeface="Calibri"/>
              <a:cs typeface="Calibri"/>
              <a:sym typeface="Calibri"/>
            </a:endParaRPr>
          </a:p>
        </p:txBody>
      </p:sp>
      <p:pic>
        <p:nvPicPr>
          <p:cNvPr id="115" name="Google Shape;115;p17"/>
          <p:cNvPicPr preferRelativeResize="0"/>
          <p:nvPr/>
        </p:nvPicPr>
        <p:blipFill rotWithShape="1">
          <a:blip r:embed="rId3">
            <a:alphaModFix/>
          </a:blip>
          <a:srcRect/>
          <a:stretch/>
        </p:blipFill>
        <p:spPr>
          <a:xfrm>
            <a:off x="307975" y="870744"/>
            <a:ext cx="2638425" cy="5232400"/>
          </a:xfrm>
          <a:prstGeom prst="rect">
            <a:avLst/>
          </a:prstGeom>
          <a:noFill/>
          <a:ln w="127000" cap="rnd" cmpd="sng">
            <a:solidFill>
              <a:srgbClr val="FFFFFF"/>
            </a:solidFill>
            <a:prstDash val="solid"/>
            <a:round/>
            <a:headEnd type="none" w="sm" len="sm"/>
            <a:tailEnd type="none" w="sm" len="sm"/>
          </a:ln>
          <a:effectLst>
            <a:outerShdw blurRad="76200" dist="95250" dir="10500000" sx="97000" sy="23000" kx="900000" ky="900000" algn="br" rotWithShape="0">
              <a:srgbClr val="000000">
                <a:alpha val="20000"/>
              </a:srgbClr>
            </a:outerShdw>
          </a:effectLst>
        </p:spPr>
      </p:pic>
      <p:sp>
        <p:nvSpPr>
          <p:cNvPr id="116" name="Google Shape;116;p17"/>
          <p:cNvSpPr/>
          <p:nvPr/>
        </p:nvSpPr>
        <p:spPr>
          <a:xfrm>
            <a:off x="2085975" y="5372100"/>
            <a:ext cx="603250" cy="454025"/>
          </a:xfrm>
          <a:custGeom>
            <a:avLst/>
            <a:gdLst/>
            <a:ahLst/>
            <a:cxnLst/>
            <a:rect l="0" t="0" r="0" b="0"/>
            <a:pathLst>
              <a:path w="603504" h="548640" extrusionOk="0">
                <a:moveTo>
                  <a:pt x="0" y="0"/>
                </a:moveTo>
                <a:lnTo>
                  <a:pt x="192024" y="0"/>
                </a:lnTo>
                <a:lnTo>
                  <a:pt x="201168" y="91440"/>
                </a:lnTo>
                <a:lnTo>
                  <a:pt x="347472" y="91440"/>
                </a:lnTo>
                <a:lnTo>
                  <a:pt x="347472" y="310896"/>
                </a:lnTo>
                <a:lnTo>
                  <a:pt x="466344" y="301752"/>
                </a:lnTo>
                <a:lnTo>
                  <a:pt x="493776" y="393192"/>
                </a:lnTo>
                <a:lnTo>
                  <a:pt x="585216" y="356616"/>
                </a:lnTo>
                <a:lnTo>
                  <a:pt x="603504" y="539496"/>
                </a:lnTo>
                <a:lnTo>
                  <a:pt x="402336" y="548640"/>
                </a:lnTo>
                <a:lnTo>
                  <a:pt x="146304" y="466344"/>
                </a:lnTo>
                <a:lnTo>
                  <a:pt x="73152" y="356616"/>
                </a:lnTo>
                <a:lnTo>
                  <a:pt x="0" y="155448"/>
                </a:lnTo>
                <a:lnTo>
                  <a:pt x="109728" y="164592"/>
                </a:lnTo>
                <a:lnTo>
                  <a:pt x="109728" y="164592"/>
                </a:lnTo>
                <a:lnTo>
                  <a:pt x="0" y="82296"/>
                </a:lnTo>
                <a:lnTo>
                  <a:pt x="0" y="0"/>
                </a:lnTo>
                <a:close/>
              </a:path>
            </a:pathLst>
          </a:cu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7" name="Google Shape;117;p17" descr="Image result for Bainbridge island lat long"/>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 name="Google Shape;118;p17" descr="Image result for Bainbridge island lat long"/>
          <p:cNvSpPr/>
          <p:nvPr/>
        </p:nvSpPr>
        <p:spPr>
          <a:xfrm>
            <a:off x="307975" y="79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9" name="Google Shape;119;p17" descr="Image result for Bainbridge island lat long"/>
          <p:cNvSpPr/>
          <p:nvPr/>
        </p:nvSpPr>
        <p:spPr>
          <a:xfrm>
            <a:off x="460375" y="160338"/>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 name="Google Shape;120;p17"/>
          <p:cNvSpPr txBox="1"/>
          <p:nvPr/>
        </p:nvSpPr>
        <p:spPr>
          <a:xfrm>
            <a:off x="4038600" y="1354138"/>
            <a:ext cx="4495800" cy="42656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47.6249° N, 122.5210° W</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168 km</a:t>
            </a:r>
            <a:r>
              <a:rPr lang="en-US" sz="2400" baseline="30000">
                <a:solidFill>
                  <a:schemeClr val="dk1"/>
                </a:solidFill>
                <a:latin typeface="Calibri"/>
                <a:ea typeface="Calibri"/>
                <a:cs typeface="Calibri"/>
                <a:sym typeface="Calibri"/>
              </a:rPr>
              <a:t>2 </a:t>
            </a:r>
            <a:r>
              <a:rPr lang="en-US" sz="2400">
                <a:solidFill>
                  <a:schemeClr val="dk1"/>
                </a:solidFill>
                <a:latin typeface="Calibri"/>
                <a:ea typeface="Calibri"/>
                <a:cs typeface="Calibri"/>
                <a:sym typeface="Calibri"/>
              </a:rPr>
              <a:t>(65 miles</a:t>
            </a:r>
            <a:r>
              <a:rPr lang="en-US" sz="2400" baseline="30000">
                <a:solidFill>
                  <a:schemeClr val="dk1"/>
                </a:solidFill>
                <a:latin typeface="Calibri"/>
                <a:ea typeface="Calibri"/>
                <a:cs typeface="Calibri"/>
                <a:sym typeface="Calibri"/>
              </a:rPr>
              <a:t>2</a:t>
            </a:r>
            <a:r>
              <a:rPr lang="en-US" sz="2400">
                <a:solidFill>
                  <a:schemeClr val="dk1"/>
                </a:solidFill>
                <a:latin typeface="Calibri"/>
                <a:ea typeface="Calibri"/>
                <a:cs typeface="Calibri"/>
                <a:sym typeface="Calibri"/>
              </a:rPr>
              <a:t>)</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IslandWood is 91 hectares(225 acres)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Annual average temperature 10.6 °C (50.5 </a:t>
            </a:r>
            <a:r>
              <a:rPr lang="en-US" sz="2400" baseline="30000">
                <a:solidFill>
                  <a:schemeClr val="dk1"/>
                </a:solidFill>
                <a:latin typeface="Calibri"/>
                <a:ea typeface="Calibri"/>
                <a:cs typeface="Calibri"/>
                <a:sym typeface="Calibri"/>
              </a:rPr>
              <a:t>o</a:t>
            </a:r>
            <a:r>
              <a:rPr lang="en-US" sz="2400">
                <a:solidFill>
                  <a:schemeClr val="dk1"/>
                </a:solidFill>
                <a:latin typeface="Calibri"/>
                <a:ea typeface="Calibri"/>
                <a:cs typeface="Calibri"/>
                <a:sym typeface="Calibri"/>
              </a:rPr>
              <a:t>F)</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Annual average rainfall 1032 mm (41 inches)</a:t>
            </a:r>
            <a:endParaRPr/>
          </a:p>
          <a:p>
            <a:pPr marL="285750" marR="0" lvl="0" indent="-285750" algn="l" rtl="0">
              <a:spcBef>
                <a:spcPts val="72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Annual average snowfall 50-75mm</a:t>
            </a:r>
            <a:endParaRPr sz="2400">
              <a:solidFill>
                <a:schemeClr val="dk1"/>
              </a:solidFill>
              <a:latin typeface="Calibri"/>
              <a:ea typeface="Calibri"/>
              <a:cs typeface="Calibri"/>
              <a:sym typeface="Calibri"/>
            </a:endParaRPr>
          </a:p>
        </p:txBody>
      </p:sp>
      <p:sp>
        <p:nvSpPr>
          <p:cNvPr id="121" name="Google Shape;121;p17"/>
          <p:cNvSpPr/>
          <p:nvPr/>
        </p:nvSpPr>
        <p:spPr>
          <a:xfrm>
            <a:off x="0" y="5070475"/>
            <a:ext cx="1419225" cy="549275"/>
          </a:xfrm>
          <a:prstGeom prst="wedgeRoundRectCallout">
            <a:avLst>
              <a:gd name="adj1" fmla="val 106028"/>
              <a:gd name="adj2" fmla="val 36361"/>
              <a:gd name="adj3" fmla="val 16667"/>
            </a:avLst>
          </a:prstGeom>
          <a:solidFill>
            <a:schemeClr val="accent3"/>
          </a:solidFill>
          <a:ln w="25400" cap="flat" cmpd="sng">
            <a:solidFill>
              <a:srgbClr val="71884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err="1">
                <a:solidFill>
                  <a:schemeClr val="lt1"/>
                </a:solidFill>
                <a:latin typeface="Calibri"/>
                <a:ea typeface="Calibri"/>
                <a:cs typeface="Calibri"/>
                <a:sym typeface="Calibri"/>
              </a:rPr>
              <a:t>IslandWood</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8" name="Google Shape;128;p18" descr="TreeDrawing"/>
          <p:cNvPicPr preferRelativeResize="0"/>
          <p:nvPr/>
        </p:nvPicPr>
        <p:blipFill rotWithShape="1">
          <a:blip r:embed="rId3">
            <a:alphaModFix/>
          </a:blip>
          <a:srcRect/>
          <a:stretch/>
        </p:blipFill>
        <p:spPr>
          <a:xfrm rot="900000">
            <a:off x="3840638" y="2057227"/>
            <a:ext cx="4664874" cy="3113869"/>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27" name="Google Shape;127;p18"/>
          <p:cNvSpPr txBox="1">
            <a:spLocks noGrp="1"/>
          </p:cNvSpPr>
          <p:nvPr>
            <p:ph type="title"/>
          </p:nvPr>
        </p:nvSpPr>
        <p:spPr>
          <a:xfrm>
            <a:off x="990600" y="274638"/>
            <a:ext cx="8153400" cy="1143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400"/>
              <a:buFont typeface="Calibri"/>
              <a:buNone/>
            </a:pPr>
            <a:r>
              <a:rPr lang="en-US" sz="2400">
                <a:solidFill>
                  <a:schemeClr val="dk1"/>
                </a:solidFill>
                <a:latin typeface="Calibri"/>
                <a:ea typeface="Calibri"/>
                <a:cs typeface="Calibri"/>
                <a:sym typeface="Calibri"/>
              </a:rPr>
              <a:t>The vision for IslandWood in 1999 was for a place outside the city where all children could learn in the woods. Children’s design workshops helped us build IslandWood.</a:t>
            </a:r>
            <a:endParaRPr/>
          </a:p>
        </p:txBody>
      </p:sp>
      <p:pic>
        <p:nvPicPr>
          <p:cNvPr id="129" name="Google Shape;129;p18" descr="Postcard"/>
          <p:cNvPicPr preferRelativeResize="0"/>
          <p:nvPr/>
        </p:nvPicPr>
        <p:blipFill rotWithShape="1">
          <a:blip r:embed="rId4">
            <a:alphaModFix/>
          </a:blip>
          <a:srcRect/>
          <a:stretch/>
        </p:blipFill>
        <p:spPr>
          <a:xfrm>
            <a:off x="460248" y="2278761"/>
            <a:ext cx="5184775" cy="3287712"/>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30" name="Google Shape;130;p18" descr="Drawing#1"/>
          <p:cNvPicPr preferRelativeResize="0"/>
          <p:nvPr/>
        </p:nvPicPr>
        <p:blipFill rotWithShape="1">
          <a:blip r:embed="rId5">
            <a:alphaModFix/>
          </a:blip>
          <a:srcRect/>
          <a:stretch/>
        </p:blipFill>
        <p:spPr>
          <a:xfrm>
            <a:off x="5645023" y="4314825"/>
            <a:ext cx="2535237" cy="169068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7" name="Google Shape;137;p19" descr="S:\Marketing-Community Engagement\Marketing-Community Engagement\Marketing and Communications Manager\Presentations\Karen Monday\Photos for Russia presentation\Photos for Karen\IMG_0163.JPG"/>
          <p:cNvPicPr preferRelativeResize="0"/>
          <p:nvPr/>
        </p:nvPicPr>
        <p:blipFill rotWithShape="1">
          <a:blip r:embed="rId3">
            <a:alphaModFix/>
          </a:blip>
          <a:srcRect/>
          <a:stretch/>
        </p:blipFill>
        <p:spPr>
          <a:xfrm rot="238859">
            <a:off x="914399" y="1431924"/>
            <a:ext cx="7023100" cy="46831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36" name="Google Shape;136;p19"/>
          <p:cNvSpPr txBox="1">
            <a:spLocks noGrp="1"/>
          </p:cNvSpPr>
          <p:nvPr>
            <p:ph type="title"/>
          </p:nvPr>
        </p:nvSpPr>
        <p:spPr>
          <a:xfrm>
            <a:off x="0" y="3048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The children's ideas became the Floating Classroom…</a:t>
            </a:r>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0" descr="S:\Marketing-Community Engagement\Marketing-Community Engagement\Marketing and Communications Manager\Presentations\Karen Monday\Photos for Russia presentation\Photos for Karen\IMG_0163.JPG"/>
          <p:cNvPicPr preferRelativeResize="0"/>
          <p:nvPr/>
        </p:nvPicPr>
        <p:blipFill rotWithShape="1">
          <a:blip r:embed="rId3">
            <a:alphaModFix/>
          </a:blip>
          <a:srcRect/>
          <a:stretch/>
        </p:blipFill>
        <p:spPr>
          <a:xfrm rot="238859">
            <a:off x="914400" y="1736725"/>
            <a:ext cx="7023100" cy="46831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44" name="Google Shape;144;p20"/>
          <p:cNvPicPr preferRelativeResize="0"/>
          <p:nvPr/>
        </p:nvPicPr>
        <p:blipFill rotWithShape="1">
          <a:blip r:embed="rId4">
            <a:alphaModFix/>
          </a:blip>
          <a:srcRect/>
          <a:stretch/>
        </p:blipFill>
        <p:spPr>
          <a:xfrm>
            <a:off x="1295400" y="1600200"/>
            <a:ext cx="6033105" cy="4419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45" name="Google Shape;145;p20"/>
          <p:cNvSpPr txBox="1">
            <a:spLocks noGrp="1"/>
          </p:cNvSpPr>
          <p:nvPr>
            <p:ph type="title"/>
          </p:nvPr>
        </p:nvSpPr>
        <p:spPr>
          <a:xfrm>
            <a:off x="0" y="3048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3600"/>
              <a:buFont typeface="Calibri"/>
              <a:buNone/>
            </a:pPr>
            <a:r>
              <a:rPr lang="en-US" sz="3600">
                <a:solidFill>
                  <a:schemeClr val="lt1"/>
                </a:solidFill>
                <a:latin typeface="Calibri"/>
                <a:ea typeface="Calibri"/>
                <a:cs typeface="Calibri"/>
                <a:sym typeface="Calibri"/>
              </a:rPr>
              <a:t>…the Suspension Bridge…</a:t>
            </a:r>
            <a:endParaRPr/>
          </a:p>
        </p:txBody>
      </p:sp>
      <p:sp>
        <p:nvSpPr>
          <p:cNvPr id="146" name="Google Shape;146;p20"/>
          <p:cNvSpPr txBox="1"/>
          <p:nvPr/>
        </p:nvSpPr>
        <p:spPr>
          <a:xfrm>
            <a:off x="152400" y="4572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…the Suspension Bridge…</a:t>
            </a:r>
            <a:endParaRPr sz="36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21" descr="S:\Marketing-Community Engagement\Marketing-Community Engagement\Marketing and Communications Manager\Presentations\Karen Monday\Photos for Russia presentation\Photos for Karen\IMG_0163.JPG"/>
          <p:cNvPicPr preferRelativeResize="0"/>
          <p:nvPr/>
        </p:nvPicPr>
        <p:blipFill rotWithShape="1">
          <a:blip r:embed="rId3">
            <a:alphaModFix/>
          </a:blip>
          <a:srcRect/>
          <a:stretch/>
        </p:blipFill>
        <p:spPr>
          <a:xfrm rot="238859">
            <a:off x="914400" y="1736725"/>
            <a:ext cx="7023100" cy="46831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53" name="Google Shape;153;p21"/>
          <p:cNvPicPr preferRelativeResize="0"/>
          <p:nvPr/>
        </p:nvPicPr>
        <p:blipFill rotWithShape="1">
          <a:blip r:embed="rId4">
            <a:alphaModFix/>
          </a:blip>
          <a:srcRect/>
          <a:stretch/>
        </p:blipFill>
        <p:spPr>
          <a:xfrm>
            <a:off x="1114425" y="1600200"/>
            <a:ext cx="6033105" cy="4419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54" name="Google Shape;154;p21"/>
          <p:cNvSpPr txBox="1">
            <a:spLocks noGrp="1"/>
          </p:cNvSpPr>
          <p:nvPr>
            <p:ph type="title"/>
          </p:nvPr>
        </p:nvSpPr>
        <p:spPr>
          <a:xfrm>
            <a:off x="0" y="3048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…the Suspension Bridge…</a:t>
            </a:r>
            <a:endParaRPr/>
          </a:p>
        </p:txBody>
      </p:sp>
      <p:pic>
        <p:nvPicPr>
          <p:cNvPr id="155" name="Google Shape;155;p21" descr="S:\Marketing-Community Engagement\Marketing-Community Engagement\Marketing and Communications Manager\Presentations\Karen Monday\Photos for Russia presentation\lying on SB.jpg"/>
          <p:cNvPicPr preferRelativeResize="0">
            <a:picLocks noGrp="1"/>
          </p:cNvPicPr>
          <p:nvPr>
            <p:ph type="body" idx="1"/>
          </p:nvPr>
        </p:nvPicPr>
        <p:blipFill rotWithShape="1">
          <a:blip r:embed="rId5">
            <a:alphaModFix/>
          </a:blip>
          <a:srcRect/>
          <a:stretch/>
        </p:blipFill>
        <p:spPr>
          <a:xfrm rot="20982837">
            <a:off x="1254843" y="1766353"/>
            <a:ext cx="6342211" cy="408729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2" descr="S:\Marketing-Community Engagement\Marketing-Community Engagement\Marketing and Communications Manager\Presentations\Karen Monday\Photos for Russia presentation\Photos for Karen\IMG_0163.JPG"/>
          <p:cNvPicPr preferRelativeResize="0"/>
          <p:nvPr/>
        </p:nvPicPr>
        <p:blipFill rotWithShape="1">
          <a:blip r:embed="rId3">
            <a:alphaModFix/>
          </a:blip>
          <a:srcRect/>
          <a:stretch/>
        </p:blipFill>
        <p:spPr>
          <a:xfrm rot="238859">
            <a:off x="914400" y="1736725"/>
            <a:ext cx="7023100" cy="46831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62" name="Google Shape;162;p22"/>
          <p:cNvPicPr preferRelativeResize="0"/>
          <p:nvPr/>
        </p:nvPicPr>
        <p:blipFill rotWithShape="1">
          <a:blip r:embed="rId4">
            <a:alphaModFix/>
          </a:blip>
          <a:srcRect/>
          <a:stretch/>
        </p:blipFill>
        <p:spPr>
          <a:xfrm>
            <a:off x="1295400" y="1600200"/>
            <a:ext cx="6033105" cy="4419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63" name="Google Shape;163;p22"/>
          <p:cNvSpPr txBox="1">
            <a:spLocks noGrp="1"/>
          </p:cNvSpPr>
          <p:nvPr>
            <p:ph type="title"/>
          </p:nvPr>
        </p:nvSpPr>
        <p:spPr>
          <a:xfrm>
            <a:off x="0" y="3048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…the Garden. </a:t>
            </a:r>
            <a:endParaRPr/>
          </a:p>
        </p:txBody>
      </p:sp>
      <p:pic>
        <p:nvPicPr>
          <p:cNvPr id="164" name="Google Shape;164;p22" descr="S:\Marketing-Community Engagement\Marketing-Community Engagement\Marketing and Communications Manager\Presentations\Karen Monday\Photos for Russia presentation\lying on SB.jpg"/>
          <p:cNvPicPr preferRelativeResize="0">
            <a:picLocks noGrp="1"/>
          </p:cNvPicPr>
          <p:nvPr>
            <p:ph type="body" idx="1"/>
          </p:nvPr>
        </p:nvPicPr>
        <p:blipFill rotWithShape="1">
          <a:blip r:embed="rId5">
            <a:alphaModFix/>
          </a:blip>
          <a:srcRect/>
          <a:stretch/>
        </p:blipFill>
        <p:spPr>
          <a:xfrm rot="1449669">
            <a:off x="4470400" y="2527300"/>
            <a:ext cx="4673600" cy="310197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65" name="Google Shape;165;p22" descr="Treehouse best"/>
          <p:cNvPicPr preferRelativeResize="0">
            <a:picLocks noGrp="1"/>
          </p:cNvPicPr>
          <p:nvPr>
            <p:ph type="body" idx="2"/>
          </p:nvPr>
        </p:nvPicPr>
        <p:blipFill rotWithShape="1">
          <a:blip r:embed="rId6">
            <a:alphaModFix/>
          </a:blip>
          <a:srcRect/>
          <a:stretch/>
        </p:blipFill>
        <p:spPr>
          <a:xfrm>
            <a:off x="0" y="1524000"/>
            <a:ext cx="4868863" cy="48768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66" name="Google Shape;166;p22"/>
          <p:cNvPicPr preferRelativeResize="0"/>
          <p:nvPr/>
        </p:nvPicPr>
        <p:blipFill rotWithShape="1">
          <a:blip r:embed="rId7">
            <a:alphaModFix/>
          </a:blip>
          <a:srcRect/>
          <a:stretch/>
        </p:blipFill>
        <p:spPr>
          <a:xfrm>
            <a:off x="1590675" y="1676400"/>
            <a:ext cx="5962650" cy="447357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167" name="Google Shape;167;p22" descr="M:\Photos\ThePhotoArchive\Photographers\Donna Souter\Donna Souter SOP Photos\IslandWood Donna Souter\SOP_Soil_to_Snack\DSP_0366.JPG"/>
          <p:cNvPicPr preferRelativeResize="0"/>
          <p:nvPr/>
        </p:nvPicPr>
        <p:blipFill rotWithShape="1">
          <a:blip r:embed="rId8">
            <a:alphaModFix/>
          </a:blip>
          <a:srcRect/>
          <a:stretch/>
        </p:blipFill>
        <p:spPr>
          <a:xfrm>
            <a:off x="1752600" y="1543041"/>
            <a:ext cx="3002233" cy="453391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68" name="Google Shape;168;p22" descr="M:\Photos\ThePhotoArchive\Photographers\Donna Souter\Donna Souter SOP Photos\IslandWood Donna Souter\SOP_Soil_to_Snack\DSP_0531.JPG"/>
          <p:cNvPicPr preferRelativeResize="0"/>
          <p:nvPr/>
        </p:nvPicPr>
        <p:blipFill rotWithShape="1">
          <a:blip r:embed="rId9">
            <a:alphaModFix/>
          </a:blip>
          <a:srcRect/>
          <a:stretch/>
        </p:blipFill>
        <p:spPr>
          <a:xfrm rot="565397">
            <a:off x="4686020" y="1393407"/>
            <a:ext cx="3200400" cy="483318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3" descr="S:\Marketing-Community Engagement\Marketing-Community Engagement\Marketing and Communications Manager\Presentations\Karen Monday\Photos for Russia presentation\Photos for Karen\IMG_0163.JPG"/>
          <p:cNvPicPr preferRelativeResize="0"/>
          <p:nvPr/>
        </p:nvPicPr>
        <p:blipFill rotWithShape="1">
          <a:blip r:embed="rId3">
            <a:alphaModFix/>
          </a:blip>
          <a:srcRect/>
          <a:stretch/>
        </p:blipFill>
        <p:spPr>
          <a:xfrm rot="238859">
            <a:off x="914400" y="1736725"/>
            <a:ext cx="7023100" cy="46831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75" name="Google Shape;175;p23"/>
          <p:cNvPicPr preferRelativeResize="0"/>
          <p:nvPr/>
        </p:nvPicPr>
        <p:blipFill rotWithShape="1">
          <a:blip r:embed="rId4">
            <a:alphaModFix/>
          </a:blip>
          <a:srcRect/>
          <a:stretch/>
        </p:blipFill>
        <p:spPr>
          <a:xfrm>
            <a:off x="1295400" y="1600200"/>
            <a:ext cx="6033105" cy="4419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76" name="Google Shape;176;p23"/>
          <p:cNvSpPr txBox="1">
            <a:spLocks noGrp="1"/>
          </p:cNvSpPr>
          <p:nvPr>
            <p:ph type="title"/>
          </p:nvPr>
        </p:nvSpPr>
        <p:spPr>
          <a:xfrm>
            <a:off x="0" y="3048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…the Canopy Tower…</a:t>
            </a:r>
            <a:endParaRPr/>
          </a:p>
        </p:txBody>
      </p:sp>
      <p:pic>
        <p:nvPicPr>
          <p:cNvPr id="177" name="Google Shape;177;p23" descr="S:\Marketing-Community Engagement\Marketing-Community Engagement\Marketing and Communications Manager\Presentations\Karen Monday\Photos for Russia presentation\lying on SB.jpg"/>
          <p:cNvPicPr preferRelativeResize="0">
            <a:picLocks noGrp="1"/>
          </p:cNvPicPr>
          <p:nvPr>
            <p:ph type="body" idx="1"/>
          </p:nvPr>
        </p:nvPicPr>
        <p:blipFill rotWithShape="1">
          <a:blip r:embed="rId5">
            <a:alphaModFix/>
          </a:blip>
          <a:srcRect/>
          <a:stretch/>
        </p:blipFill>
        <p:spPr>
          <a:xfrm rot="1449669">
            <a:off x="4470400" y="2527300"/>
            <a:ext cx="4673600" cy="310197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78" name="Google Shape;178;p23" descr="Treehouse best"/>
          <p:cNvPicPr preferRelativeResize="0">
            <a:picLocks noGrp="1"/>
          </p:cNvPicPr>
          <p:nvPr>
            <p:ph type="body" idx="2"/>
          </p:nvPr>
        </p:nvPicPr>
        <p:blipFill rotWithShape="1">
          <a:blip r:embed="rId6">
            <a:alphaModFix/>
          </a:blip>
          <a:srcRect/>
          <a:stretch/>
        </p:blipFill>
        <p:spPr>
          <a:xfrm>
            <a:off x="0" y="1524000"/>
            <a:ext cx="4868863" cy="48768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79" name="Google Shape;179;p23"/>
          <p:cNvPicPr preferRelativeResize="0"/>
          <p:nvPr/>
        </p:nvPicPr>
        <p:blipFill rotWithShape="1">
          <a:blip r:embed="rId7">
            <a:alphaModFix/>
          </a:blip>
          <a:srcRect/>
          <a:stretch/>
        </p:blipFill>
        <p:spPr>
          <a:xfrm>
            <a:off x="1590675" y="1851025"/>
            <a:ext cx="5962650" cy="447357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pic>
        <p:nvPicPr>
          <p:cNvPr id="185" name="Google Shape;185;p24" descr="S:\Marketing-Community Engagement\Marketing-Community Engagement\Marketing and Communications Manager\Presentations\Karen Monday\Photos for Russia presentation\Photos for Karen\IMG_0163.JPG"/>
          <p:cNvPicPr preferRelativeResize="0"/>
          <p:nvPr/>
        </p:nvPicPr>
        <p:blipFill rotWithShape="1">
          <a:blip r:embed="rId3">
            <a:alphaModFix/>
          </a:blip>
          <a:srcRect/>
          <a:stretch/>
        </p:blipFill>
        <p:spPr>
          <a:xfrm rot="238859">
            <a:off x="914400" y="1736725"/>
            <a:ext cx="7023100" cy="46831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186" name="Google Shape;186;p24"/>
          <p:cNvPicPr preferRelativeResize="0"/>
          <p:nvPr/>
        </p:nvPicPr>
        <p:blipFill rotWithShape="1">
          <a:blip r:embed="rId4">
            <a:alphaModFix/>
          </a:blip>
          <a:srcRect/>
          <a:stretch/>
        </p:blipFill>
        <p:spPr>
          <a:xfrm>
            <a:off x="1295400" y="1600200"/>
            <a:ext cx="6033105" cy="4419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187" name="Google Shape;187;p24"/>
          <p:cNvSpPr txBox="1">
            <a:spLocks noGrp="1"/>
          </p:cNvSpPr>
          <p:nvPr>
            <p:ph type="title"/>
          </p:nvPr>
        </p:nvSpPr>
        <p:spPr>
          <a:xfrm>
            <a:off x="1371600" y="228600"/>
            <a:ext cx="77724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and the Bog Treehouse</a:t>
            </a:r>
            <a:r>
              <a:rPr lang="en-US" sz="3600">
                <a:solidFill>
                  <a:schemeClr val="lt1"/>
                </a:solidFill>
                <a:latin typeface="Calibri"/>
                <a:ea typeface="Calibri"/>
                <a:cs typeface="Calibri"/>
                <a:sym typeface="Calibri"/>
              </a:rPr>
              <a:t>.</a:t>
            </a:r>
            <a:endParaRPr/>
          </a:p>
        </p:txBody>
      </p:sp>
      <p:pic>
        <p:nvPicPr>
          <p:cNvPr id="189" name="Google Shape;189;p24" descr="Treehouse best"/>
          <p:cNvPicPr preferRelativeResize="0">
            <a:picLocks noGrp="1"/>
          </p:cNvPicPr>
          <p:nvPr>
            <p:ph type="body" idx="2"/>
          </p:nvPr>
        </p:nvPicPr>
        <p:blipFill rotWithShape="1">
          <a:blip r:embed="rId5">
            <a:alphaModFix/>
          </a:blip>
          <a:srcRect/>
          <a:stretch/>
        </p:blipFill>
        <p:spPr>
          <a:xfrm>
            <a:off x="1800225" y="1066800"/>
            <a:ext cx="4868863" cy="48768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25" descr="ColorAerial "/>
          <p:cNvPicPr preferRelativeResize="0"/>
          <p:nvPr/>
        </p:nvPicPr>
        <p:blipFill rotWithShape="1">
          <a:blip r:embed="rId3">
            <a:alphaModFix/>
          </a:blip>
          <a:srcRect/>
          <a:stretch/>
        </p:blipFill>
        <p:spPr>
          <a:xfrm>
            <a:off x="355133" y="614955"/>
            <a:ext cx="8313738" cy="5759450"/>
          </a:xfrm>
          <a:prstGeom prst="rect">
            <a:avLst/>
          </a:prstGeom>
          <a:noFill/>
          <a:ln>
            <a:noFill/>
          </a:ln>
        </p:spPr>
      </p:pic>
      <p:sp>
        <p:nvSpPr>
          <p:cNvPr id="195" name="Google Shape;195;p25"/>
          <p:cNvSpPr txBox="1"/>
          <p:nvPr/>
        </p:nvSpPr>
        <p:spPr>
          <a:xfrm>
            <a:off x="6858000" y="2994212"/>
            <a:ext cx="1219200" cy="304800"/>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Classrooms</a:t>
            </a:r>
            <a:endParaRPr sz="2400">
              <a:solidFill>
                <a:schemeClr val="dk1"/>
              </a:solidFill>
              <a:latin typeface="Calibri"/>
              <a:ea typeface="Calibri"/>
              <a:cs typeface="Calibri"/>
              <a:sym typeface="Calibri"/>
            </a:endParaRPr>
          </a:p>
        </p:txBody>
      </p:sp>
      <p:sp>
        <p:nvSpPr>
          <p:cNvPr id="196" name="Google Shape;196;p25"/>
          <p:cNvSpPr txBox="1"/>
          <p:nvPr/>
        </p:nvSpPr>
        <p:spPr>
          <a:xfrm>
            <a:off x="2398059" y="2819400"/>
            <a:ext cx="1181100" cy="304800"/>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Great Hall</a:t>
            </a:r>
            <a:endParaRPr sz="2400">
              <a:solidFill>
                <a:schemeClr val="dk1"/>
              </a:solidFill>
              <a:latin typeface="Calibri"/>
              <a:ea typeface="Calibri"/>
              <a:cs typeface="Calibri"/>
              <a:sym typeface="Calibri"/>
            </a:endParaRPr>
          </a:p>
        </p:txBody>
      </p:sp>
      <p:sp>
        <p:nvSpPr>
          <p:cNvPr id="197" name="Google Shape;197;p25"/>
          <p:cNvSpPr txBox="1"/>
          <p:nvPr/>
        </p:nvSpPr>
        <p:spPr>
          <a:xfrm>
            <a:off x="5190565" y="2209800"/>
            <a:ext cx="1066800" cy="304800"/>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Dining Hall</a:t>
            </a:r>
            <a:endParaRPr sz="2400">
              <a:solidFill>
                <a:schemeClr val="dk1"/>
              </a:solidFill>
              <a:latin typeface="Calibri"/>
              <a:ea typeface="Calibri"/>
              <a:cs typeface="Calibri"/>
              <a:sym typeface="Calibri"/>
            </a:endParaRPr>
          </a:p>
        </p:txBody>
      </p:sp>
      <p:sp>
        <p:nvSpPr>
          <p:cNvPr id="198" name="Google Shape;198;p25"/>
          <p:cNvSpPr txBox="1"/>
          <p:nvPr/>
        </p:nvSpPr>
        <p:spPr>
          <a:xfrm>
            <a:off x="3048000" y="4648200"/>
            <a:ext cx="990600" cy="304800"/>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Art Studio</a:t>
            </a:r>
            <a:endParaRPr sz="2400">
              <a:solidFill>
                <a:schemeClr val="dk1"/>
              </a:solidFill>
              <a:latin typeface="Calibri"/>
              <a:ea typeface="Calibri"/>
              <a:cs typeface="Calibri"/>
              <a:sym typeface="Calibri"/>
            </a:endParaRPr>
          </a:p>
        </p:txBody>
      </p:sp>
      <p:sp>
        <p:nvSpPr>
          <p:cNvPr id="199" name="Google Shape;199;p25"/>
          <p:cNvSpPr txBox="1"/>
          <p:nvPr/>
        </p:nvSpPr>
        <p:spPr>
          <a:xfrm>
            <a:off x="914400" y="2971800"/>
            <a:ext cx="1295400" cy="304800"/>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Administration</a:t>
            </a:r>
            <a:endParaRPr sz="2400">
              <a:solidFill>
                <a:schemeClr val="dk1"/>
              </a:solidFill>
              <a:latin typeface="Calibri"/>
              <a:ea typeface="Calibri"/>
              <a:cs typeface="Calibri"/>
              <a:sym typeface="Calibri"/>
            </a:endParaRPr>
          </a:p>
        </p:txBody>
      </p:sp>
      <p:sp>
        <p:nvSpPr>
          <p:cNvPr id="200" name="Google Shape;200;p25"/>
          <p:cNvSpPr txBox="1"/>
          <p:nvPr/>
        </p:nvSpPr>
        <p:spPr>
          <a:xfrm>
            <a:off x="6096000" y="5853113"/>
            <a:ext cx="2590800" cy="306387"/>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To Lodges &amp; Friendship Circle</a:t>
            </a:r>
            <a:endParaRPr/>
          </a:p>
        </p:txBody>
      </p:sp>
      <p:sp>
        <p:nvSpPr>
          <p:cNvPr id="201" name="Google Shape;201;p25"/>
          <p:cNvSpPr txBox="1"/>
          <p:nvPr/>
        </p:nvSpPr>
        <p:spPr>
          <a:xfrm>
            <a:off x="5715000" y="5943600"/>
            <a:ext cx="381000" cy="5794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a:t>
            </a:r>
            <a:endParaRPr sz="2400">
              <a:solidFill>
                <a:schemeClr val="dk1"/>
              </a:solidFill>
              <a:latin typeface="Times New Roman"/>
              <a:ea typeface="Times New Roman"/>
              <a:cs typeface="Times New Roman"/>
              <a:sym typeface="Times New Roman"/>
            </a:endParaRPr>
          </a:p>
        </p:txBody>
      </p:sp>
      <p:sp>
        <p:nvSpPr>
          <p:cNvPr id="202" name="Google Shape;202;p25"/>
          <p:cNvSpPr txBox="1"/>
          <p:nvPr/>
        </p:nvSpPr>
        <p:spPr>
          <a:xfrm>
            <a:off x="1143000" y="5562600"/>
            <a:ext cx="1657350" cy="307975"/>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To Teams Course</a:t>
            </a:r>
            <a:endParaRPr/>
          </a:p>
        </p:txBody>
      </p:sp>
      <p:sp>
        <p:nvSpPr>
          <p:cNvPr id="203" name="Google Shape;203;p25"/>
          <p:cNvSpPr txBox="1"/>
          <p:nvPr/>
        </p:nvSpPr>
        <p:spPr>
          <a:xfrm>
            <a:off x="762000" y="5562600"/>
            <a:ext cx="381000" cy="57943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a:solidFill>
                  <a:schemeClr val="dk1"/>
                </a:solidFill>
                <a:latin typeface="Times New Roman"/>
                <a:ea typeface="Times New Roman"/>
                <a:cs typeface="Times New Roman"/>
                <a:sym typeface="Times New Roman"/>
              </a:rPr>
              <a:t>•</a:t>
            </a:r>
            <a:endParaRPr sz="2400">
              <a:solidFill>
                <a:schemeClr val="dk1"/>
              </a:solidFill>
              <a:latin typeface="Times New Roman"/>
              <a:ea typeface="Times New Roman"/>
              <a:cs typeface="Times New Roman"/>
              <a:sym typeface="Times New Roman"/>
            </a:endParaRPr>
          </a:p>
        </p:txBody>
      </p:sp>
      <p:sp>
        <p:nvSpPr>
          <p:cNvPr id="204" name="Google Shape;204;p25"/>
          <p:cNvSpPr txBox="1"/>
          <p:nvPr/>
        </p:nvSpPr>
        <p:spPr>
          <a:xfrm>
            <a:off x="1981200" y="1143000"/>
            <a:ext cx="1676400" cy="307975"/>
          </a:xfrm>
          <a:prstGeom prst="rect">
            <a:avLst/>
          </a:prstGeom>
          <a:solidFill>
            <a:srgbClr val="C0C0C0"/>
          </a:solidFill>
          <a:ln w="19050"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400">
                <a:solidFill>
                  <a:schemeClr val="dk1"/>
                </a:solidFill>
                <a:latin typeface="Calibri"/>
                <a:ea typeface="Calibri"/>
                <a:cs typeface="Calibri"/>
                <a:sym typeface="Calibri"/>
              </a:rPr>
              <a:t>Gatehouse Entry</a:t>
            </a:r>
            <a:endParaRPr sz="2400">
              <a:solidFill>
                <a:schemeClr val="dk1"/>
              </a:solidFill>
              <a:latin typeface="Calibri"/>
              <a:ea typeface="Calibri"/>
              <a:cs typeface="Calibri"/>
              <a:sym typeface="Calibri"/>
            </a:endParaRPr>
          </a:p>
        </p:txBody>
      </p:sp>
      <p:sp>
        <p:nvSpPr>
          <p:cNvPr id="205" name="Google Shape;205;p25"/>
          <p:cNvSpPr/>
          <p:nvPr/>
        </p:nvSpPr>
        <p:spPr>
          <a:xfrm>
            <a:off x="355134" y="121920"/>
            <a:ext cx="8313738" cy="64633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1800"/>
              <a:buFont typeface="Calibri"/>
              <a:buNone/>
            </a:pPr>
            <a:r>
              <a:rPr lang="en-US" sz="1800">
                <a:solidFill>
                  <a:schemeClr val="dk1"/>
                </a:solidFill>
                <a:latin typeface="Calibri"/>
                <a:ea typeface="Calibri"/>
                <a:cs typeface="Calibri"/>
                <a:sym typeface="Calibri"/>
              </a:rPr>
              <a:t>Sustainable design and construction practices were used to significantly reduce or eliminate the negative impact of buildings on the environment and occupants. </a:t>
            </a:r>
            <a:endParaRPr sz="1800">
              <a:solidFill>
                <a:schemeClr val="dk1"/>
              </a:solidFill>
              <a:latin typeface="Bilbo"/>
              <a:ea typeface="Bilbo"/>
              <a:cs typeface="Bilbo"/>
              <a:sym typeface="Bilbo"/>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pic>
        <p:nvPicPr>
          <p:cNvPr id="211" name="Google Shape;211;p26"/>
          <p:cNvPicPr preferRelativeResize="0"/>
          <p:nvPr/>
        </p:nvPicPr>
        <p:blipFill rotWithShape="1">
          <a:blip r:embed="rId3">
            <a:alphaModFix/>
          </a:blip>
          <a:srcRect/>
          <a:stretch/>
        </p:blipFill>
        <p:spPr>
          <a:xfrm>
            <a:off x="-57150" y="-493713"/>
            <a:ext cx="9259888" cy="7847013"/>
          </a:xfrm>
          <a:prstGeom prst="rect">
            <a:avLst/>
          </a:prstGeom>
          <a:noFill/>
          <a:ln>
            <a:noFill/>
          </a:ln>
        </p:spPr>
      </p:pic>
      <p:sp>
        <p:nvSpPr>
          <p:cNvPr id="212" name="Google Shape;212;p26"/>
          <p:cNvSpPr txBox="1">
            <a:spLocks noGrp="1"/>
          </p:cNvSpPr>
          <p:nvPr>
            <p:ph type="title"/>
          </p:nvPr>
        </p:nvSpPr>
        <p:spPr>
          <a:xfrm>
            <a:off x="0" y="3048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lt1"/>
              </a:buClr>
              <a:buSzPts val="4000"/>
              <a:buFont typeface="Calibri"/>
              <a:buNone/>
            </a:pPr>
            <a:r>
              <a:rPr lang="en-US" sz="4000" b="1">
                <a:solidFill>
                  <a:schemeClr val="lt1"/>
                </a:solidFill>
                <a:latin typeface="Calibri"/>
                <a:ea typeface="Calibri"/>
                <a:cs typeface="Calibri"/>
                <a:sym typeface="Calibri"/>
              </a:rPr>
              <a:t>Sustainable Design</a:t>
            </a:r>
            <a:endParaRPr sz="4000" b="1">
              <a:solidFill>
                <a:schemeClr val="lt1"/>
              </a:solidFill>
              <a:latin typeface="Calibri"/>
              <a:ea typeface="Calibri"/>
              <a:cs typeface="Calibri"/>
              <a:sym typeface="Calibri"/>
            </a:endParaRPr>
          </a:p>
        </p:txBody>
      </p:sp>
      <p:sp>
        <p:nvSpPr>
          <p:cNvPr id="213" name="Google Shape;213;p26"/>
          <p:cNvSpPr txBox="1">
            <a:spLocks noGrp="1"/>
          </p:cNvSpPr>
          <p:nvPr>
            <p:ph type="body" idx="1"/>
          </p:nvPr>
        </p:nvSpPr>
        <p:spPr>
          <a:xfrm>
            <a:off x="0" y="1447800"/>
            <a:ext cx="7924800" cy="50292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chemeClr val="dk1"/>
              </a:buClr>
              <a:buSzPts val="2400"/>
              <a:buFont typeface="Arial"/>
              <a:buNone/>
            </a:pPr>
            <a:r>
              <a:rPr lang="en-US" sz="2400" b="0" i="0" u="none" strike="noStrike" cap="none">
                <a:solidFill>
                  <a:schemeClr val="dk1"/>
                </a:solidFill>
                <a:latin typeface="Calibri"/>
                <a:ea typeface="Calibri"/>
                <a:cs typeface="Calibri"/>
                <a:sym typeface="Calibri"/>
              </a:rPr>
              <a:t>Buildings that teach</a:t>
            </a:r>
            <a:endParaRPr/>
          </a:p>
          <a:p>
            <a:pPr marL="342900" marR="0" lvl="0" indent="-342900" algn="l" rtl="0">
              <a:lnSpc>
                <a:spcPct val="150000"/>
              </a:lnSpc>
              <a:spcBef>
                <a:spcPts val="48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Feature healthy and sustainable materials </a:t>
            </a:r>
            <a:endParaRPr/>
          </a:p>
          <a:p>
            <a:pPr marL="342900" marR="0" lvl="0" indent="-342900" algn="ctr" rtl="0">
              <a:lnSpc>
                <a:spcPct val="150000"/>
              </a:lnSpc>
              <a:spcBef>
                <a:spcPts val="48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Use solar panels and composting toilets to reduce energy &amp; water consumption by 50%</a:t>
            </a:r>
            <a:endParaRPr/>
          </a:p>
          <a:p>
            <a:pPr marL="342900" marR="0" lvl="0" indent="-342900" algn="ctr" rtl="0">
              <a:lnSpc>
                <a:spcPct val="150000"/>
              </a:lnSpc>
              <a:spcBef>
                <a:spcPts val="48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Are oriented towards solar meadows for passive solar heat and light</a:t>
            </a:r>
            <a:endParaRPr/>
          </a:p>
          <a:p>
            <a:pPr marL="342900" marR="0" lvl="0" indent="-342900" algn="l" rtl="0">
              <a:lnSpc>
                <a:spcPct val="150000"/>
              </a:lnSpc>
              <a:spcBef>
                <a:spcPts val="48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Have rainwater collection cisterns</a:t>
            </a:r>
            <a:endParaRPr/>
          </a:p>
          <a:p>
            <a:pPr marL="342900" marR="0" lvl="0" indent="-342900" algn="l" rtl="0">
              <a:lnSpc>
                <a:spcPct val="150000"/>
              </a:lnSpc>
              <a:spcBef>
                <a:spcPts val="48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“Living Machine” – wastewater treatment on site</a:t>
            </a:r>
            <a:endParaRPr/>
          </a:p>
          <a:p>
            <a:pPr marL="342900" marR="0" lvl="0" indent="-190500" algn="l" rtl="0">
              <a:lnSpc>
                <a:spcPct val="150000"/>
              </a:lnSpc>
              <a:spcBef>
                <a:spcPts val="480"/>
              </a:spcBef>
              <a:spcAft>
                <a:spcPts val="0"/>
              </a:spcAft>
              <a:buClr>
                <a:schemeClr val="dk1"/>
              </a:buClr>
              <a:buSzPts val="2400"/>
              <a:buFont typeface="Arial"/>
              <a:buNone/>
            </a:pPr>
            <a:endParaRPr sz="2400" b="0" i="0" u="none" strike="noStrike" cap="none">
              <a:solidFill>
                <a:srgbClr val="FF0000"/>
              </a:solidFill>
              <a:latin typeface="Calibri"/>
              <a:ea typeface="Calibri"/>
              <a:cs typeface="Calibri"/>
              <a:sym typeface="Calibri"/>
            </a:endParaRPr>
          </a:p>
          <a:p>
            <a:pPr marL="742950" marR="0" lvl="1" indent="-285750" algn="l" rtl="0">
              <a:spcBef>
                <a:spcPts val="480"/>
              </a:spcBef>
              <a:spcAft>
                <a:spcPts val="0"/>
              </a:spcAft>
              <a:buClr>
                <a:schemeClr val="dk1"/>
              </a:buClr>
              <a:buSzPts val="2400"/>
              <a:buFont typeface="Arial"/>
              <a:buNone/>
            </a:pPr>
            <a:endParaRPr sz="2400" b="1" i="0" u="none" strike="noStrike" cap="none">
              <a:solidFill>
                <a:schemeClr val="dk1"/>
              </a:solidFill>
              <a:latin typeface="Bilbo"/>
              <a:ea typeface="Bilbo"/>
              <a:cs typeface="Bilbo"/>
              <a:sym typeface="Bilb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13">
                                            <p:txEl>
                                              <p:pRg st="0" end="0"/>
                                            </p:txEl>
                                          </p:spTgt>
                                        </p:tgtEl>
                                        <p:attrNameLst>
                                          <p:attrName>style.visibility</p:attrName>
                                        </p:attrNameLst>
                                      </p:cBhvr>
                                      <p:to>
                                        <p:strVal val="visible"/>
                                      </p:to>
                                    </p:set>
                                    <p:anim calcmode="lin" valueType="num">
                                      <p:cBhvr additive="base">
                                        <p:cTn id="7" dur="500"/>
                                        <p:tgtEl>
                                          <p:spTgt spid="213">
                                            <p:txEl>
                                              <p:pRg st="0" end="0"/>
                                            </p:txEl>
                                          </p:spTgt>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13">
                                            <p:txEl>
                                              <p:pRg st="1" end="1"/>
                                            </p:txEl>
                                          </p:spTgt>
                                        </p:tgtEl>
                                        <p:attrNameLst>
                                          <p:attrName>style.visibility</p:attrName>
                                        </p:attrNameLst>
                                      </p:cBhvr>
                                      <p:to>
                                        <p:strVal val="visible"/>
                                      </p:to>
                                    </p:set>
                                    <p:anim calcmode="lin" valueType="num">
                                      <p:cBhvr additive="base">
                                        <p:cTn id="12" dur="500"/>
                                        <p:tgtEl>
                                          <p:spTgt spid="213">
                                            <p:txEl>
                                              <p:pRg st="1" end="1"/>
                                            </p:txEl>
                                          </p:spTgt>
                                        </p:tgtEl>
                                        <p:attrNameLst>
                                          <p:attrName>ppt_x</p:attrName>
                                        </p:attrNameLst>
                                      </p:cBhvr>
                                      <p:tavLst>
                                        <p:tav tm="0">
                                          <p:val>
                                            <p:strVal val="#ppt_x-1"/>
                                          </p:val>
                                        </p:tav>
                                        <p:tav tm="100000">
                                          <p:val>
                                            <p:strVal val="#ppt_x"/>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13">
                                            <p:txEl>
                                              <p:pRg st="2" end="2"/>
                                            </p:txEl>
                                          </p:spTgt>
                                        </p:tgtEl>
                                        <p:attrNameLst>
                                          <p:attrName>style.visibility</p:attrName>
                                        </p:attrNameLst>
                                      </p:cBhvr>
                                      <p:to>
                                        <p:strVal val="visible"/>
                                      </p:to>
                                    </p:set>
                                    <p:anim calcmode="lin" valueType="num">
                                      <p:cBhvr additive="base">
                                        <p:cTn id="17" dur="500"/>
                                        <p:tgtEl>
                                          <p:spTgt spid="213">
                                            <p:txEl>
                                              <p:pRg st="2" end="2"/>
                                            </p:txEl>
                                          </p:spTgt>
                                        </p:tgtEl>
                                        <p:attrNameLst>
                                          <p:attrName>ppt_x</p:attrName>
                                        </p:attrNameLst>
                                      </p:cBhvr>
                                      <p:tavLst>
                                        <p:tav tm="0">
                                          <p:val>
                                            <p:strVal val="#ppt_x-1"/>
                                          </p:val>
                                        </p:tav>
                                        <p:tav tm="100000">
                                          <p:val>
                                            <p:strVal val="#ppt_x"/>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213">
                                            <p:txEl>
                                              <p:pRg st="3" end="3"/>
                                            </p:txEl>
                                          </p:spTgt>
                                        </p:tgtEl>
                                        <p:attrNameLst>
                                          <p:attrName>style.visibility</p:attrName>
                                        </p:attrNameLst>
                                      </p:cBhvr>
                                      <p:to>
                                        <p:strVal val="visible"/>
                                      </p:to>
                                    </p:set>
                                    <p:anim calcmode="lin" valueType="num">
                                      <p:cBhvr additive="base">
                                        <p:cTn id="22" dur="500"/>
                                        <p:tgtEl>
                                          <p:spTgt spid="213">
                                            <p:txEl>
                                              <p:pRg st="3" end="3"/>
                                            </p:txEl>
                                          </p:spTgt>
                                        </p:tgtEl>
                                        <p:attrNameLst>
                                          <p:attrName>ppt_x</p:attrName>
                                        </p:attrNameLst>
                                      </p:cBhvr>
                                      <p:tavLst>
                                        <p:tav tm="0">
                                          <p:val>
                                            <p:strVal val="#ppt_x-1"/>
                                          </p:val>
                                        </p:tav>
                                        <p:tav tm="100000">
                                          <p:val>
                                            <p:strVal val="#ppt_x"/>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13">
                                            <p:txEl>
                                              <p:pRg st="4" end="4"/>
                                            </p:txEl>
                                          </p:spTgt>
                                        </p:tgtEl>
                                        <p:attrNameLst>
                                          <p:attrName>style.visibility</p:attrName>
                                        </p:attrNameLst>
                                      </p:cBhvr>
                                      <p:to>
                                        <p:strVal val="visible"/>
                                      </p:to>
                                    </p:set>
                                    <p:anim calcmode="lin" valueType="num">
                                      <p:cBhvr additive="base">
                                        <p:cTn id="27" dur="500"/>
                                        <p:tgtEl>
                                          <p:spTgt spid="213">
                                            <p:txEl>
                                              <p:pRg st="4" end="4"/>
                                            </p:txEl>
                                          </p:spTgt>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213">
                                            <p:txEl>
                                              <p:pRg st="5" end="5"/>
                                            </p:txEl>
                                          </p:spTgt>
                                        </p:tgtEl>
                                        <p:attrNameLst>
                                          <p:attrName>style.visibility</p:attrName>
                                        </p:attrNameLst>
                                      </p:cBhvr>
                                      <p:to>
                                        <p:strVal val="visible"/>
                                      </p:to>
                                    </p:set>
                                    <p:anim calcmode="lin" valueType="num">
                                      <p:cBhvr additive="base">
                                        <p:cTn id="32" dur="500"/>
                                        <p:tgtEl>
                                          <p:spTgt spid="213">
                                            <p:txEl>
                                              <p:pRg st="5" end="5"/>
                                            </p:txEl>
                                          </p:spTgt>
                                        </p:tgtEl>
                                        <p:attrNameLst>
                                          <p:attrName>ppt_x</p:attrName>
                                        </p:attrNameLst>
                                      </p:cBhvr>
                                      <p:tavLst>
                                        <p:tav tm="0">
                                          <p:val>
                                            <p:strVal val="#ppt_x-1"/>
                                          </p:val>
                                        </p:tav>
                                        <p:tav tm="100000">
                                          <p:val>
                                            <p:strVal val="#ppt_x"/>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13">
                                            <p:txEl>
                                              <p:pRg st="6" end="6"/>
                                            </p:txEl>
                                          </p:spTgt>
                                        </p:tgtEl>
                                        <p:attrNameLst>
                                          <p:attrName>style.visibility</p:attrName>
                                        </p:attrNameLst>
                                      </p:cBhvr>
                                      <p:to>
                                        <p:strVal val="visible"/>
                                      </p:to>
                                    </p:set>
                                    <p:anim calcmode="lin" valueType="num">
                                      <p:cBhvr additive="base">
                                        <p:cTn id="37" dur="500"/>
                                        <p:tgtEl>
                                          <p:spTgt spid="213">
                                            <p:txEl>
                                              <p:pRg st="6" end="6"/>
                                            </p:txEl>
                                          </p:spTgt>
                                        </p:tgtEl>
                                        <p:attrNameLst>
                                          <p:attrName>ppt_x</p:attrName>
                                        </p:attrNameLst>
                                      </p:cBhvr>
                                      <p:tavLst>
                                        <p:tav tm="0">
                                          <p:val>
                                            <p:strVal val="#ppt_x-1"/>
                                          </p:val>
                                        </p:tav>
                                        <p:tav tm="100000">
                                          <p:val>
                                            <p:strVal val="#ppt_x"/>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213">
                                            <p:txEl>
                                              <p:pRg st="7" end="7"/>
                                            </p:txEl>
                                          </p:spTgt>
                                        </p:tgtEl>
                                        <p:attrNameLst>
                                          <p:attrName>style.visibility</p:attrName>
                                        </p:attrNameLst>
                                      </p:cBhvr>
                                      <p:to>
                                        <p:strVal val="visible"/>
                                      </p:to>
                                    </p:set>
                                    <p:anim calcmode="lin" valueType="num">
                                      <p:cBhvr additive="base">
                                        <p:cTn id="42" dur="500"/>
                                        <p:tgtEl>
                                          <p:spTgt spid="213">
                                            <p:txEl>
                                              <p:pRg st="7" end="7"/>
                                            </p:txEl>
                                          </p:spTgt>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pSp>
        <p:nvGrpSpPr>
          <p:cNvPr id="3" name="Group 2"/>
          <p:cNvGrpSpPr/>
          <p:nvPr/>
        </p:nvGrpSpPr>
        <p:grpSpPr>
          <a:xfrm>
            <a:off x="4886880" y="932145"/>
            <a:ext cx="3507264" cy="4605926"/>
            <a:chOff x="4474129" y="1194517"/>
            <a:chExt cx="3507264" cy="4605926"/>
          </a:xfrm>
        </p:grpSpPr>
        <p:pic>
          <p:nvPicPr>
            <p:cNvPr id="226" name="Google Shape;226;p27"/>
            <p:cNvPicPr preferRelativeResize="0"/>
            <p:nvPr/>
          </p:nvPicPr>
          <p:blipFill rotWithShape="1">
            <a:blip r:embed="rId3">
              <a:alphaModFix/>
            </a:blip>
            <a:srcRect/>
            <a:stretch/>
          </p:blipFill>
          <p:spPr>
            <a:xfrm rot="339132">
              <a:off x="4474129" y="1194517"/>
              <a:ext cx="3507264" cy="460592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27" name="Google Shape;227;p27"/>
            <p:cNvSpPr txBox="1"/>
            <p:nvPr/>
          </p:nvSpPr>
          <p:spPr>
            <a:xfrm>
              <a:off x="5526869" y="1810647"/>
              <a:ext cx="2133600" cy="6461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a:solidFill>
                    <a:schemeClr val="bg1"/>
                  </a:solidFill>
                  <a:latin typeface="Calibri"/>
                  <a:ea typeface="Calibri"/>
                  <a:cs typeface="Calibri"/>
                  <a:sym typeface="Calibri"/>
                </a:rPr>
                <a:t>Forest</a:t>
              </a:r>
              <a:endParaRPr dirty="0">
                <a:solidFill>
                  <a:schemeClr val="bg1"/>
                </a:solidFill>
              </a:endParaRPr>
            </a:p>
          </p:txBody>
        </p:sp>
      </p:grpSp>
      <p:grpSp>
        <p:nvGrpSpPr>
          <p:cNvPr id="2" name="Group 1"/>
          <p:cNvGrpSpPr/>
          <p:nvPr/>
        </p:nvGrpSpPr>
        <p:grpSpPr>
          <a:xfrm>
            <a:off x="923371" y="3034519"/>
            <a:ext cx="4134989" cy="3097448"/>
            <a:chOff x="472364" y="3052618"/>
            <a:chExt cx="4134989" cy="3097448"/>
          </a:xfrm>
        </p:grpSpPr>
        <p:pic>
          <p:nvPicPr>
            <p:cNvPr id="219" name="Google Shape;219;p27" descr="Bog"/>
            <p:cNvPicPr preferRelativeResize="0"/>
            <p:nvPr/>
          </p:nvPicPr>
          <p:blipFill rotWithShape="1">
            <a:blip r:embed="rId4">
              <a:alphaModFix/>
            </a:blip>
            <a:srcRect/>
            <a:stretch/>
          </p:blipFill>
          <p:spPr>
            <a:xfrm rot="1042883">
              <a:off x="472364" y="3052618"/>
              <a:ext cx="4134989" cy="309744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25" name="Google Shape;225;p27"/>
            <p:cNvSpPr txBox="1"/>
            <p:nvPr/>
          </p:nvSpPr>
          <p:spPr>
            <a:xfrm rot="1049377">
              <a:off x="800100" y="3293680"/>
              <a:ext cx="2133600" cy="647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smtClean="0">
                  <a:solidFill>
                    <a:schemeClr val="bg1"/>
                  </a:solidFill>
                  <a:latin typeface="Calibri"/>
                  <a:ea typeface="Calibri"/>
                  <a:cs typeface="Calibri"/>
                  <a:sym typeface="Calibri"/>
                </a:rPr>
                <a:t>Bog</a:t>
              </a:r>
              <a:endParaRPr dirty="0">
                <a:solidFill>
                  <a:schemeClr val="bg1"/>
                </a:solidFill>
              </a:endParaRPr>
            </a:p>
          </p:txBody>
        </p:sp>
      </p:grpSp>
      <p:sp>
        <p:nvSpPr>
          <p:cNvPr id="220" name="Google Shape;220;p27"/>
          <p:cNvSpPr txBox="1">
            <a:spLocks noGrp="1"/>
          </p:cNvSpPr>
          <p:nvPr>
            <p:ph type="title"/>
          </p:nvPr>
        </p:nvSpPr>
        <p:spPr>
          <a:xfrm>
            <a:off x="0" y="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b="1">
                <a:solidFill>
                  <a:schemeClr val="dk1"/>
                </a:solidFill>
                <a:latin typeface="Calibri"/>
                <a:ea typeface="Calibri"/>
                <a:cs typeface="Calibri"/>
                <a:sym typeface="Calibri"/>
              </a:rPr>
              <a:t>IslandWood’s Natural &amp; Biological Assets</a:t>
            </a:r>
            <a:endParaRPr sz="3600">
              <a:solidFill>
                <a:schemeClr val="dk1"/>
              </a:solidFill>
              <a:latin typeface="Calibri"/>
              <a:ea typeface="Calibri"/>
              <a:cs typeface="Calibri"/>
              <a:sym typeface="Calibri"/>
            </a:endParaRPr>
          </a:p>
        </p:txBody>
      </p:sp>
      <p:sp>
        <p:nvSpPr>
          <p:cNvPr id="232" name="Google Shape;232;p27"/>
          <p:cNvSpPr txBox="1"/>
          <p:nvPr/>
        </p:nvSpPr>
        <p:spPr>
          <a:xfrm>
            <a:off x="482264" y="837502"/>
            <a:ext cx="4114800" cy="1828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Calibri"/>
              <a:buChar char="•"/>
            </a:pPr>
            <a:r>
              <a:rPr lang="en-US" sz="3200" dirty="0">
                <a:solidFill>
                  <a:schemeClr val="dk1"/>
                </a:solidFill>
                <a:latin typeface="Calibri"/>
                <a:ea typeface="Calibri"/>
                <a:cs typeface="Calibri"/>
                <a:sym typeface="Calibri"/>
              </a:rPr>
              <a:t>255 Acres</a:t>
            </a:r>
            <a:endParaRPr dirty="0"/>
          </a:p>
          <a:p>
            <a:pPr marL="342900" marR="0" lvl="0" indent="-342900" algn="l" rtl="0">
              <a:spcBef>
                <a:spcPts val="640"/>
              </a:spcBef>
              <a:spcAft>
                <a:spcPts val="0"/>
              </a:spcAft>
              <a:buClr>
                <a:schemeClr val="dk1"/>
              </a:buClr>
              <a:buSzPts val="3200"/>
              <a:buFont typeface="Calibri"/>
              <a:buChar char="•"/>
            </a:pPr>
            <a:r>
              <a:rPr lang="en-US" sz="3200" dirty="0">
                <a:solidFill>
                  <a:schemeClr val="dk1"/>
                </a:solidFill>
                <a:latin typeface="Calibri"/>
                <a:ea typeface="Calibri"/>
                <a:cs typeface="Calibri"/>
                <a:sym typeface="Calibri"/>
              </a:rPr>
              <a:t>Complete Watershed</a:t>
            </a:r>
            <a:endParaRPr dirty="0"/>
          </a:p>
          <a:p>
            <a:pPr marL="342900" marR="0" lvl="0" indent="-342900" algn="l" rtl="0">
              <a:spcBef>
                <a:spcPts val="640"/>
              </a:spcBef>
              <a:spcAft>
                <a:spcPts val="0"/>
              </a:spcAft>
              <a:buClr>
                <a:schemeClr val="dk1"/>
              </a:buClr>
              <a:buSzPts val="3200"/>
              <a:buFont typeface="Calibri"/>
              <a:buChar char="•"/>
            </a:pPr>
            <a:r>
              <a:rPr lang="en-US" sz="3200" dirty="0">
                <a:solidFill>
                  <a:schemeClr val="dk1"/>
                </a:solidFill>
                <a:latin typeface="Calibri"/>
                <a:ea typeface="Calibri"/>
                <a:cs typeface="Calibri"/>
                <a:sym typeface="Calibri"/>
              </a:rPr>
              <a:t>Six Ecosystems</a:t>
            </a:r>
            <a:endParaRPr dirty="0"/>
          </a:p>
        </p:txBody>
      </p:sp>
      <p:grpSp>
        <p:nvGrpSpPr>
          <p:cNvPr id="7" name="Group 6"/>
          <p:cNvGrpSpPr/>
          <p:nvPr/>
        </p:nvGrpSpPr>
        <p:grpSpPr>
          <a:xfrm>
            <a:off x="3593522" y="1984124"/>
            <a:ext cx="4876800" cy="3657600"/>
            <a:chOff x="2852167" y="3195619"/>
            <a:chExt cx="4876800" cy="3657600"/>
          </a:xfrm>
        </p:grpSpPr>
        <p:pic>
          <p:nvPicPr>
            <p:cNvPr id="224" name="Google Shape;224;p27"/>
            <p:cNvPicPr preferRelativeResize="0"/>
            <p:nvPr/>
          </p:nvPicPr>
          <p:blipFill rotWithShape="1">
            <a:blip r:embed="rId5">
              <a:alphaModFix/>
            </a:blip>
            <a:srcRect/>
            <a:stretch/>
          </p:blipFill>
          <p:spPr>
            <a:xfrm rot="767119">
              <a:off x="2852167" y="3195619"/>
              <a:ext cx="4876800" cy="3657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2" name="Google Shape;229;p27"/>
            <p:cNvSpPr txBox="1"/>
            <p:nvPr/>
          </p:nvSpPr>
          <p:spPr>
            <a:xfrm rot="737297">
              <a:off x="3339578" y="3554741"/>
              <a:ext cx="2133600" cy="6461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smtClean="0">
                  <a:solidFill>
                    <a:schemeClr val="bg1"/>
                  </a:solidFill>
                  <a:latin typeface="Calibri"/>
                  <a:cs typeface="Calibri"/>
                  <a:sym typeface="Calibri"/>
                </a:rPr>
                <a:t>Marsh</a:t>
              </a:r>
              <a:endParaRPr dirty="0">
                <a:solidFill>
                  <a:schemeClr val="bg1"/>
                </a:solidFill>
              </a:endParaRPr>
            </a:p>
          </p:txBody>
        </p:sp>
      </p:grpSp>
      <p:grpSp>
        <p:nvGrpSpPr>
          <p:cNvPr id="221" name="Google Shape;221;p27"/>
          <p:cNvGrpSpPr/>
          <p:nvPr/>
        </p:nvGrpSpPr>
        <p:grpSpPr>
          <a:xfrm>
            <a:off x="1026535" y="2732634"/>
            <a:ext cx="7620000" cy="3027363"/>
            <a:chOff x="844750" y="2971800"/>
            <a:chExt cx="7619800" cy="3027464"/>
          </a:xfrm>
        </p:grpSpPr>
        <p:pic>
          <p:nvPicPr>
            <p:cNvPr id="222" name="Google Shape;222;p27" descr="Mac'sLake"/>
            <p:cNvPicPr preferRelativeResize="0"/>
            <p:nvPr/>
          </p:nvPicPr>
          <p:blipFill rotWithShape="1">
            <a:blip r:embed="rId6">
              <a:alphaModFix/>
            </a:blip>
            <a:srcRect/>
            <a:stretch/>
          </p:blipFill>
          <p:spPr>
            <a:xfrm>
              <a:off x="844750" y="2971800"/>
              <a:ext cx="7619800" cy="3027464"/>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223" name="Google Shape;223;p27"/>
            <p:cNvSpPr txBox="1"/>
            <p:nvPr/>
          </p:nvSpPr>
          <p:spPr>
            <a:xfrm>
              <a:off x="1113031" y="3133219"/>
              <a:ext cx="2133544" cy="64613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a:solidFill>
                    <a:schemeClr val="bg1"/>
                  </a:solidFill>
                  <a:latin typeface="Calibri"/>
                  <a:ea typeface="Calibri"/>
                  <a:cs typeface="Calibri"/>
                  <a:sym typeface="Calibri"/>
                </a:rPr>
                <a:t>Pond</a:t>
              </a:r>
              <a:endParaRPr dirty="0">
                <a:solidFill>
                  <a:schemeClr val="bg1"/>
                </a:solidFill>
              </a:endParaRPr>
            </a:p>
          </p:txBody>
        </p:sp>
      </p:grpSp>
      <p:grpSp>
        <p:nvGrpSpPr>
          <p:cNvPr id="5" name="Group 4"/>
          <p:cNvGrpSpPr/>
          <p:nvPr/>
        </p:nvGrpSpPr>
        <p:grpSpPr>
          <a:xfrm>
            <a:off x="5939621" y="1470406"/>
            <a:ext cx="3092708" cy="4396994"/>
            <a:chOff x="5799967" y="3584319"/>
            <a:chExt cx="2676462" cy="3971925"/>
          </a:xfrm>
        </p:grpSpPr>
        <p:pic>
          <p:nvPicPr>
            <p:cNvPr id="228" name="Google Shape;228;p27" descr="Ravine2"/>
            <p:cNvPicPr preferRelativeResize="0"/>
            <p:nvPr/>
          </p:nvPicPr>
          <p:blipFill rotWithShape="1">
            <a:blip r:embed="rId7">
              <a:alphaModFix/>
            </a:blip>
            <a:srcRect/>
            <a:stretch/>
          </p:blipFill>
          <p:spPr>
            <a:xfrm>
              <a:off x="5799967" y="3584319"/>
              <a:ext cx="2614613" cy="397192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29" name="Google Shape;229;p27"/>
            <p:cNvSpPr txBox="1"/>
            <p:nvPr/>
          </p:nvSpPr>
          <p:spPr>
            <a:xfrm>
              <a:off x="6342829" y="4769582"/>
              <a:ext cx="2133600" cy="6461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a:solidFill>
                    <a:schemeClr val="bg1"/>
                  </a:solidFill>
                  <a:latin typeface="Calibri"/>
                  <a:ea typeface="Calibri"/>
                  <a:cs typeface="Calibri"/>
                  <a:sym typeface="Calibri"/>
                </a:rPr>
                <a:t>Stream</a:t>
              </a:r>
              <a:endParaRPr dirty="0">
                <a:solidFill>
                  <a:schemeClr val="bg1"/>
                </a:solidFill>
              </a:endParaRPr>
            </a:p>
          </p:txBody>
        </p:sp>
      </p:grpSp>
      <p:grpSp>
        <p:nvGrpSpPr>
          <p:cNvPr id="6" name="Group 5"/>
          <p:cNvGrpSpPr/>
          <p:nvPr/>
        </p:nvGrpSpPr>
        <p:grpSpPr>
          <a:xfrm>
            <a:off x="228024" y="2792673"/>
            <a:ext cx="5198581" cy="3886200"/>
            <a:chOff x="1144134" y="4811561"/>
            <a:chExt cx="5198581" cy="3886200"/>
          </a:xfrm>
        </p:grpSpPr>
        <p:pic>
          <p:nvPicPr>
            <p:cNvPr id="230" name="Google Shape;230;p27"/>
            <p:cNvPicPr preferRelativeResize="0"/>
            <p:nvPr/>
          </p:nvPicPr>
          <p:blipFill rotWithShape="1">
            <a:blip r:embed="rId8">
              <a:alphaModFix/>
            </a:blip>
            <a:srcRect/>
            <a:stretch/>
          </p:blipFill>
          <p:spPr>
            <a:xfrm rot="415658">
              <a:off x="1161115" y="4811561"/>
              <a:ext cx="5181600" cy="38862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31" name="Google Shape;231;p27"/>
            <p:cNvSpPr txBox="1"/>
            <p:nvPr/>
          </p:nvSpPr>
          <p:spPr>
            <a:xfrm rot="275790">
              <a:off x="1144134" y="7674425"/>
              <a:ext cx="2133600" cy="6461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b="1" dirty="0">
                  <a:solidFill>
                    <a:schemeClr val="bg1"/>
                  </a:solidFill>
                  <a:latin typeface="Calibri"/>
                  <a:ea typeface="Calibri"/>
                  <a:cs typeface="Calibri"/>
                  <a:sym typeface="Calibri"/>
                </a:rPr>
                <a:t>Estuary</a:t>
              </a:r>
              <a:endParaRPr dirty="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8" name="Google Shape;238;p28"/>
          <p:cNvSpPr txBox="1"/>
          <p:nvPr/>
        </p:nvSpPr>
        <p:spPr>
          <a:xfrm>
            <a:off x="0" y="381000"/>
            <a:ext cx="8830733" cy="661719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200" dirty="0">
                <a:solidFill>
                  <a:schemeClr val="lt1"/>
                </a:solidFill>
                <a:latin typeface="Calibri"/>
                <a:ea typeface="Calibri"/>
                <a:cs typeface="Calibri"/>
                <a:sym typeface="Calibri"/>
              </a:rPr>
              <a:t>The </a:t>
            </a:r>
            <a:r>
              <a:rPr lang="en-US" sz="3200" dirty="0">
                <a:solidFill>
                  <a:schemeClr val="dk1"/>
                </a:solidFill>
                <a:latin typeface="Calibri"/>
                <a:ea typeface="Calibri"/>
                <a:cs typeface="Calibri"/>
                <a:sym typeface="Calibri"/>
              </a:rPr>
              <a:t>School Overnight Program provides ecologically-based experiential education and:</a:t>
            </a: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-cultivates an </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understanding </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of cultural and </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natural systems</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 </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-celebrates the </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uniqueness of all </a:t>
            </a:r>
            <a:endParaRPr dirty="0"/>
          </a:p>
          <a:p>
            <a:pPr marL="0" marR="0" lvl="0" indent="0" algn="l" rtl="0">
              <a:spcBef>
                <a:spcPts val="0"/>
              </a:spcBef>
              <a:spcAft>
                <a:spcPts val="0"/>
              </a:spcAft>
              <a:buNone/>
            </a:pPr>
            <a:r>
              <a:rPr lang="en-US" sz="3200" dirty="0">
                <a:solidFill>
                  <a:schemeClr val="dk1"/>
                </a:solidFill>
                <a:latin typeface="Calibri"/>
                <a:ea typeface="Calibri"/>
                <a:cs typeface="Calibri"/>
                <a:sym typeface="Calibri"/>
              </a:rPr>
              <a:t>learners</a:t>
            </a:r>
            <a:endParaRPr dirty="0"/>
          </a:p>
          <a:p>
            <a:pPr marL="0" marR="0" lvl="0" indent="0" algn="l" rtl="0">
              <a:spcBef>
                <a:spcPts val="0"/>
              </a:spcBef>
              <a:spcAft>
                <a:spcPts val="0"/>
              </a:spcAft>
              <a:buNone/>
            </a:pPr>
            <a:r>
              <a:rPr lang="en-US" sz="3600" dirty="0">
                <a:solidFill>
                  <a:schemeClr val="dk1"/>
                </a:solidFill>
                <a:latin typeface="Bilbo"/>
                <a:ea typeface="Bilbo"/>
                <a:cs typeface="Bilbo"/>
                <a:sym typeface="Bilbo"/>
              </a:rPr>
              <a:t> </a:t>
            </a:r>
            <a:endParaRPr dirty="0"/>
          </a:p>
          <a:p>
            <a:pPr marL="0" marR="0" lvl="0" indent="0" algn="l" rtl="0">
              <a:spcBef>
                <a:spcPts val="0"/>
              </a:spcBef>
              <a:spcAft>
                <a:spcPts val="0"/>
              </a:spcAft>
              <a:buNone/>
            </a:pPr>
            <a:endParaRPr sz="3600" dirty="0">
              <a:solidFill>
                <a:schemeClr val="dk1"/>
              </a:solidFill>
              <a:latin typeface="Bilbo"/>
              <a:ea typeface="Bilbo"/>
              <a:cs typeface="Bilbo"/>
              <a:sym typeface="Bilbo"/>
            </a:endParaRPr>
          </a:p>
        </p:txBody>
      </p:sp>
      <p:pic>
        <p:nvPicPr>
          <p:cNvPr id="237" name="Google Shape;237;p28" descr="grcover"/>
          <p:cNvPicPr preferRelativeResize="0"/>
          <p:nvPr/>
        </p:nvPicPr>
        <p:blipFill rotWithShape="1">
          <a:blip r:embed="rId3">
            <a:alphaModFix/>
          </a:blip>
          <a:srcRect/>
          <a:stretch/>
        </p:blipFill>
        <p:spPr>
          <a:xfrm>
            <a:off x="3505200" y="1508373"/>
            <a:ext cx="4953000" cy="4495800"/>
          </a:xfrm>
          <a:prstGeom prst="rect">
            <a:avLst/>
          </a:prstGeom>
          <a:noFill/>
          <a:ln>
            <a:noFill/>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29"/>
          <p:cNvSpPr txBox="1"/>
          <p:nvPr/>
        </p:nvSpPr>
        <p:spPr>
          <a:xfrm>
            <a:off x="4419600" y="582613"/>
            <a:ext cx="4551363" cy="4400550"/>
          </a:xfrm>
          <a:prstGeom prst="rect">
            <a:avLst/>
          </a:prstGeom>
          <a:noFill/>
          <a:ln>
            <a:noFill/>
          </a:ln>
        </p:spPr>
        <p:txBody>
          <a:bodyPr spcFirstLastPara="1" wrap="square" lIns="91425" tIns="45700" rIns="91425" bIns="45700" anchor="t" anchorCtr="0">
            <a:noAutofit/>
          </a:bodyPr>
          <a:lstStyle/>
          <a:p>
            <a:pPr marL="0" marR="0" lvl="0" indent="0" algn="just" rtl="0">
              <a:spcBef>
                <a:spcPts val="0"/>
              </a:spcBef>
              <a:spcAft>
                <a:spcPts val="0"/>
              </a:spcAft>
              <a:buNone/>
            </a:pPr>
            <a:r>
              <a:rPr lang="en-US" sz="4000">
                <a:solidFill>
                  <a:schemeClr val="dk1"/>
                </a:solidFill>
                <a:latin typeface="Calibri"/>
                <a:ea typeface="Calibri"/>
                <a:cs typeface="Calibri"/>
                <a:sym typeface="Calibri"/>
              </a:rPr>
              <a:t>During the</a:t>
            </a:r>
            <a:endParaRPr/>
          </a:p>
          <a:p>
            <a:pPr marL="0" marR="0" lvl="0" indent="0" algn="just" rtl="0">
              <a:spcBef>
                <a:spcPts val="0"/>
              </a:spcBef>
              <a:spcAft>
                <a:spcPts val="0"/>
              </a:spcAft>
              <a:buNone/>
            </a:pPr>
            <a:r>
              <a:rPr lang="en-US" sz="4000">
                <a:solidFill>
                  <a:schemeClr val="dk1"/>
                </a:solidFill>
                <a:latin typeface="Calibri"/>
                <a:ea typeface="Calibri"/>
                <a:cs typeface="Calibri"/>
                <a:sym typeface="Calibri"/>
              </a:rPr>
              <a:t>4-day residential</a:t>
            </a:r>
            <a:endParaRPr/>
          </a:p>
          <a:p>
            <a:pPr marL="0" marR="0" lvl="0" indent="0" algn="just" rtl="0">
              <a:spcBef>
                <a:spcPts val="0"/>
              </a:spcBef>
              <a:spcAft>
                <a:spcPts val="0"/>
              </a:spcAft>
              <a:buNone/>
            </a:pPr>
            <a:r>
              <a:rPr lang="en-US" sz="4000">
                <a:solidFill>
                  <a:schemeClr val="dk1"/>
                </a:solidFill>
                <a:latin typeface="Calibri"/>
                <a:ea typeface="Calibri"/>
                <a:cs typeface="Calibri"/>
                <a:sym typeface="Calibri"/>
              </a:rPr>
              <a:t>program, the</a:t>
            </a:r>
            <a:endParaRPr/>
          </a:p>
          <a:p>
            <a:pPr marL="0" marR="0" lvl="0" indent="0" algn="just" rtl="0">
              <a:spcBef>
                <a:spcPts val="0"/>
              </a:spcBef>
              <a:spcAft>
                <a:spcPts val="0"/>
              </a:spcAft>
              <a:buNone/>
            </a:pPr>
            <a:r>
              <a:rPr lang="en-US" sz="4000">
                <a:solidFill>
                  <a:schemeClr val="dk1"/>
                </a:solidFill>
                <a:latin typeface="Calibri"/>
                <a:ea typeface="Calibri"/>
                <a:cs typeface="Calibri"/>
                <a:sym typeface="Calibri"/>
              </a:rPr>
              <a:t>focus is on the</a:t>
            </a:r>
            <a:endParaRPr/>
          </a:p>
          <a:p>
            <a:pPr marL="0" marR="0" lvl="0" indent="0" algn="just" rtl="0">
              <a:spcBef>
                <a:spcPts val="0"/>
              </a:spcBef>
              <a:spcAft>
                <a:spcPts val="0"/>
              </a:spcAft>
              <a:buNone/>
            </a:pPr>
            <a:r>
              <a:rPr lang="en-US" sz="4000">
                <a:solidFill>
                  <a:schemeClr val="dk1"/>
                </a:solidFill>
                <a:latin typeface="Calibri"/>
                <a:ea typeface="Calibri"/>
                <a:cs typeface="Calibri"/>
                <a:sym typeface="Calibri"/>
              </a:rPr>
              <a:t>natural areas</a:t>
            </a:r>
            <a:endParaRPr/>
          </a:p>
          <a:p>
            <a:pPr marL="0" marR="0" lvl="0" indent="0" algn="just" rtl="0">
              <a:spcBef>
                <a:spcPts val="0"/>
              </a:spcBef>
              <a:spcAft>
                <a:spcPts val="0"/>
              </a:spcAft>
              <a:buNone/>
            </a:pPr>
            <a:r>
              <a:rPr lang="en-US" sz="4000">
                <a:solidFill>
                  <a:schemeClr val="dk1"/>
                </a:solidFill>
                <a:latin typeface="Calibri"/>
                <a:ea typeface="Calibri"/>
                <a:cs typeface="Calibri"/>
                <a:sym typeface="Calibri"/>
              </a:rPr>
              <a:t>of the</a:t>
            </a:r>
            <a:endParaRPr/>
          </a:p>
          <a:p>
            <a:pPr marL="0" marR="0" lvl="0" indent="0" algn="just" rtl="0">
              <a:spcBef>
                <a:spcPts val="0"/>
              </a:spcBef>
              <a:spcAft>
                <a:spcPts val="0"/>
              </a:spcAft>
              <a:buNone/>
            </a:pPr>
            <a:r>
              <a:rPr lang="en-US" sz="4000">
                <a:solidFill>
                  <a:schemeClr val="dk1"/>
                </a:solidFill>
                <a:latin typeface="Calibri"/>
                <a:ea typeface="Calibri"/>
                <a:cs typeface="Calibri"/>
                <a:sym typeface="Calibri"/>
              </a:rPr>
              <a:t>IslandWood campus</a:t>
            </a:r>
            <a:endParaRPr/>
          </a:p>
        </p:txBody>
      </p:sp>
      <p:pic>
        <p:nvPicPr>
          <p:cNvPr id="244" name="Google Shape;244;p29" descr="M:\Photos\ThePhotoArchive\Photographers\Kelli Breeton-Fairall\SuspBridge\060212S80KekeIslandWood050.JPG"/>
          <p:cNvPicPr preferRelativeResize="0"/>
          <p:nvPr/>
        </p:nvPicPr>
        <p:blipFill rotWithShape="1">
          <a:blip r:embed="rId3">
            <a:alphaModFix/>
          </a:blip>
          <a:srcRect/>
          <a:stretch/>
        </p:blipFill>
        <p:spPr>
          <a:xfrm>
            <a:off x="533400" y="1066800"/>
            <a:ext cx="3589338" cy="4786313"/>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0"/>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45899"/>
              </a:buClr>
              <a:buSzPts val="3600"/>
              <a:buFont typeface="Calibri"/>
              <a:buNone/>
            </a:pPr>
            <a:r>
              <a:rPr lang="en-US" sz="3600">
                <a:solidFill>
                  <a:srgbClr val="245899"/>
                </a:solidFill>
                <a:latin typeface="Calibri"/>
                <a:ea typeface="Calibri"/>
                <a:cs typeface="Calibri"/>
                <a:sym typeface="Calibri"/>
              </a:rPr>
              <a:t> </a:t>
            </a:r>
            <a:r>
              <a:rPr lang="en-US" sz="3600">
                <a:solidFill>
                  <a:schemeClr val="lt1"/>
                </a:solidFill>
                <a:latin typeface="Calibri"/>
                <a:ea typeface="Calibri"/>
                <a:cs typeface="Calibri"/>
                <a:sym typeface="Calibri"/>
              </a:rPr>
              <a:t>The School Overnight Program is the laboratory for the graduate students.</a:t>
            </a:r>
            <a:endParaRPr/>
          </a:p>
        </p:txBody>
      </p:sp>
      <p:pic>
        <p:nvPicPr>
          <p:cNvPr id="250" name="Google Shape;250;p30"/>
          <p:cNvPicPr preferRelativeResize="0"/>
          <p:nvPr/>
        </p:nvPicPr>
        <p:blipFill rotWithShape="1">
          <a:blip r:embed="rId3">
            <a:alphaModFix/>
          </a:blip>
          <a:srcRect/>
          <a:stretch/>
        </p:blipFill>
        <p:spPr>
          <a:xfrm>
            <a:off x="952500" y="771525"/>
            <a:ext cx="2998762" cy="449738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251" name="Google Shape;251;p30"/>
          <p:cNvPicPr preferRelativeResize="0"/>
          <p:nvPr/>
        </p:nvPicPr>
        <p:blipFill rotWithShape="1">
          <a:blip r:embed="rId4">
            <a:alphaModFix/>
          </a:blip>
          <a:srcRect/>
          <a:stretch/>
        </p:blipFill>
        <p:spPr>
          <a:xfrm rot="490410">
            <a:off x="4926515" y="991558"/>
            <a:ext cx="3421241" cy="456165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1"/>
          <p:cNvSpPr txBox="1">
            <a:spLocks noGrp="1"/>
          </p:cNvSpPr>
          <p:nvPr>
            <p:ph type="title"/>
          </p:nvPr>
        </p:nvSpPr>
        <p:spPr>
          <a:xfrm>
            <a:off x="0" y="76200"/>
            <a:ext cx="4724400" cy="65532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IslandWood prepares educators to address 21</a:t>
            </a:r>
            <a:r>
              <a:rPr lang="en-US" sz="4000" baseline="30000">
                <a:solidFill>
                  <a:schemeClr val="dk1"/>
                </a:solidFill>
                <a:latin typeface="Calibri"/>
                <a:ea typeface="Calibri"/>
                <a:cs typeface="Calibri"/>
                <a:sym typeface="Calibri"/>
              </a:rPr>
              <a:t>st</a:t>
            </a:r>
            <a:r>
              <a:rPr lang="en-US" sz="4000">
                <a:solidFill>
                  <a:schemeClr val="dk1"/>
                </a:solidFill>
                <a:latin typeface="Calibri"/>
                <a:ea typeface="Calibri"/>
                <a:cs typeface="Calibri"/>
                <a:sym typeface="Calibri"/>
              </a:rPr>
              <a:t> century challenges by using the environment as a context for teaching and learning. This is done in the School Overnight Program.</a:t>
            </a:r>
            <a:endParaRPr sz="4000">
              <a:solidFill>
                <a:schemeClr val="dk1"/>
              </a:solidFill>
              <a:latin typeface="Calibri"/>
              <a:ea typeface="Calibri"/>
              <a:cs typeface="Calibri"/>
              <a:sym typeface="Calibri"/>
            </a:endParaRPr>
          </a:p>
        </p:txBody>
      </p:sp>
      <p:pic>
        <p:nvPicPr>
          <p:cNvPr id="258" name="Google Shape;258;p31" descr="2008-04-09 (Day 3) 63"/>
          <p:cNvPicPr preferRelativeResize="0">
            <a:picLocks noGrp="1"/>
          </p:cNvPicPr>
          <p:nvPr>
            <p:ph type="body" idx="1"/>
          </p:nvPr>
        </p:nvPicPr>
        <p:blipFill rotWithShape="1">
          <a:blip r:embed="rId3">
            <a:alphaModFix/>
          </a:blip>
          <a:srcRect/>
          <a:stretch/>
        </p:blipFill>
        <p:spPr>
          <a:xfrm>
            <a:off x="4957763" y="828675"/>
            <a:ext cx="3224212" cy="2133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259" name="Google Shape;259;p31" descr="S:\Marketing-Community Engagement\Marketing-Community Engagement\Marketing and Communications Manager\Presentations\Karen Monday\Photos for Russia presentation\HW restoration.jpg"/>
          <p:cNvPicPr preferRelativeResize="0"/>
          <p:nvPr/>
        </p:nvPicPr>
        <p:blipFill rotWithShape="1">
          <a:blip r:embed="rId4">
            <a:alphaModFix/>
          </a:blip>
          <a:srcRect/>
          <a:stretch/>
        </p:blipFill>
        <p:spPr>
          <a:xfrm rot="990742">
            <a:off x="5609975" y="3263483"/>
            <a:ext cx="2130494" cy="2385159"/>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2"/>
          <p:cNvSpPr txBox="1">
            <a:spLocks noGrp="1"/>
          </p:cNvSpPr>
          <p:nvPr>
            <p:ph type="title"/>
          </p:nvPr>
        </p:nvSpPr>
        <p:spPr>
          <a:xfrm>
            <a:off x="619124" y="685800"/>
            <a:ext cx="7610475" cy="381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dirty="0">
                <a:solidFill>
                  <a:schemeClr val="dk1"/>
                </a:solidFill>
                <a:latin typeface="Calibri"/>
                <a:ea typeface="Calibri"/>
                <a:cs typeface="Calibri"/>
                <a:sym typeface="Calibri"/>
              </a:rPr>
              <a:t>What happens at </a:t>
            </a:r>
            <a:r>
              <a:rPr lang="en-US" sz="4400" dirty="0" err="1">
                <a:solidFill>
                  <a:schemeClr val="dk1"/>
                </a:solidFill>
                <a:latin typeface="Calibri"/>
                <a:ea typeface="Calibri"/>
                <a:cs typeface="Calibri"/>
                <a:sym typeface="Calibri"/>
              </a:rPr>
              <a:t>IslandWood</a:t>
            </a:r>
            <a:r>
              <a:rPr lang="en-US" sz="4400" dirty="0">
                <a:solidFill>
                  <a:schemeClr val="dk1"/>
                </a:solidFill>
                <a:latin typeface="Calibri"/>
                <a:ea typeface="Calibri"/>
                <a:cs typeface="Calibri"/>
                <a:sym typeface="Calibri"/>
              </a:rPr>
              <a:t>?</a:t>
            </a:r>
            <a:br>
              <a:rPr lang="en-US" sz="4400" dirty="0">
                <a:solidFill>
                  <a:schemeClr val="dk1"/>
                </a:solidFill>
                <a:latin typeface="Calibri"/>
                <a:ea typeface="Calibri"/>
                <a:cs typeface="Calibri"/>
                <a:sym typeface="Calibri"/>
              </a:rPr>
            </a:br>
            <a:endParaRPr sz="4400" dirty="0">
              <a:solidFill>
                <a:schemeClr val="dk1"/>
              </a:solidFill>
              <a:latin typeface="Calibri"/>
              <a:ea typeface="Calibri"/>
              <a:cs typeface="Calibri"/>
              <a:sym typeface="Calibri"/>
            </a:endParaRPr>
          </a:p>
        </p:txBody>
      </p:sp>
      <p:pic>
        <p:nvPicPr>
          <p:cNvPr id="266" name="Google Shape;266;p32"/>
          <p:cNvPicPr preferRelativeResize="0"/>
          <p:nvPr/>
        </p:nvPicPr>
        <p:blipFill rotWithShape="1">
          <a:blip r:embed="rId3">
            <a:alphaModFix/>
          </a:blip>
          <a:srcRect/>
          <a:stretch/>
        </p:blipFill>
        <p:spPr>
          <a:xfrm>
            <a:off x="1466850" y="1562099"/>
            <a:ext cx="6062133" cy="4391026"/>
          </a:xfrm>
          <a:prstGeom prst="rect">
            <a:avLst/>
          </a:prstGeom>
          <a:noFill/>
          <a:ln>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3"/>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Most students arrive by ferry</a:t>
            </a:r>
            <a:endParaRPr sz="3600">
              <a:solidFill>
                <a:schemeClr val="dk1"/>
              </a:solidFill>
              <a:latin typeface="Calibri"/>
              <a:ea typeface="Calibri"/>
              <a:cs typeface="Calibri"/>
              <a:sym typeface="Calibri"/>
            </a:endParaRPr>
          </a:p>
        </p:txBody>
      </p:sp>
      <p:pic>
        <p:nvPicPr>
          <p:cNvPr id="273" name="Google Shape;273;p33" descr="http://beentheredonethat.in/wp-content/uploads/2011/10/Ferry_Wenatchee_enroute_to_Bainbridge_Island_WA.jpg"/>
          <p:cNvPicPr preferRelativeResize="0"/>
          <p:nvPr/>
        </p:nvPicPr>
        <p:blipFill rotWithShape="1">
          <a:blip r:embed="rId3">
            <a:alphaModFix/>
          </a:blip>
          <a:srcRect/>
          <a:stretch/>
        </p:blipFill>
        <p:spPr>
          <a:xfrm rot="919147">
            <a:off x="4241416" y="1709521"/>
            <a:ext cx="4368800" cy="32766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272" name="Google Shape;272;p33" descr="S:\Marketing-Community Engagement\Marketing-Community Engagement\Marketing and Communications Manager\Presentations\Karen Monday\Photos for Russia presentation\Photos for Karen\Ferry Kids.jpg"/>
          <p:cNvPicPr preferRelativeResize="0">
            <a:picLocks noGrp="1"/>
          </p:cNvPicPr>
          <p:nvPr>
            <p:ph type="body" idx="1"/>
          </p:nvPr>
        </p:nvPicPr>
        <p:blipFill rotWithShape="1">
          <a:blip r:embed="rId4">
            <a:alphaModFix/>
          </a:blip>
          <a:srcRect/>
          <a:stretch/>
        </p:blipFill>
        <p:spPr>
          <a:xfrm>
            <a:off x="657225" y="1666875"/>
            <a:ext cx="4770438" cy="357663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34" descr="1aaa"/>
          <p:cNvPicPr preferRelativeResize="0"/>
          <p:nvPr/>
        </p:nvPicPr>
        <p:blipFill rotWithShape="1">
          <a:blip r:embed="rId3">
            <a:alphaModFix/>
          </a:blip>
          <a:srcRect/>
          <a:stretch/>
        </p:blipFill>
        <p:spPr>
          <a:xfrm rot="273922">
            <a:off x="1904999" y="878977"/>
            <a:ext cx="5181600" cy="38862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279" name="Google Shape;279;p34" descr="S:\Marketing-Community Engagement\Marketing-Community Engagement\Marketing and Communications Manager\Presentations\Karen Monday\Photos for Russia presentation\Photos for Karen\2008-04-07 (Day 1) 8.jpg"/>
          <p:cNvPicPr preferRelativeResize="0">
            <a:picLocks noGrp="1"/>
          </p:cNvPicPr>
          <p:nvPr>
            <p:ph type="body" idx="1"/>
          </p:nvPr>
        </p:nvPicPr>
        <p:blipFill rotWithShape="1">
          <a:blip r:embed="rId4">
            <a:alphaModFix/>
          </a:blip>
          <a:srcRect/>
          <a:stretch/>
        </p:blipFill>
        <p:spPr>
          <a:xfrm>
            <a:off x="600075" y="2724151"/>
            <a:ext cx="4448175" cy="2991672"/>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280" name="Google Shape;280;p34" descr="S:\Marketing-Community Engagement\Marketing-Community Engagement\Marketing and Communications Manager\Presentations\Karen Monday\Photos for Russia presentation\Photos for Karen\kids with cart_cavanaugh.jpg"/>
          <p:cNvPicPr preferRelativeResize="0"/>
          <p:nvPr/>
        </p:nvPicPr>
        <p:blipFill rotWithShape="1">
          <a:blip r:embed="rId5">
            <a:alphaModFix/>
          </a:blip>
          <a:srcRect/>
          <a:stretch/>
        </p:blipFill>
        <p:spPr>
          <a:xfrm rot="466481">
            <a:off x="3180120" y="1728078"/>
            <a:ext cx="5175166" cy="357233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pic>
        <p:nvPicPr>
          <p:cNvPr id="285" name="Google Shape;285;p35" descr="S:\Marketing-Community Engagement\Marketing-Community Engagement\Marketing and Communications Manager\Presentations\Karen Monday\Photos for Russia presentation\Photos for Karen\lodge kids.jpg"/>
          <p:cNvPicPr preferRelativeResize="0"/>
          <p:nvPr/>
        </p:nvPicPr>
        <p:blipFill rotWithShape="1">
          <a:blip r:embed="rId3">
            <a:alphaModFix/>
          </a:blip>
          <a:srcRect/>
          <a:stretch/>
        </p:blipFill>
        <p:spPr>
          <a:xfrm rot="-900275">
            <a:off x="506737" y="1514065"/>
            <a:ext cx="4625326" cy="306387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286" name="Google Shape;286;p35"/>
          <p:cNvPicPr preferRelativeResize="0"/>
          <p:nvPr/>
        </p:nvPicPr>
        <p:blipFill rotWithShape="1">
          <a:blip r:embed="rId4">
            <a:alphaModFix/>
          </a:blip>
          <a:srcRect/>
          <a:stretch/>
        </p:blipFill>
        <p:spPr>
          <a:xfrm rot="826501">
            <a:off x="4222554" y="1703933"/>
            <a:ext cx="4552950" cy="3414713"/>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287" name="Google Shape;287;p35"/>
          <p:cNvSpPr txBox="1"/>
          <p:nvPr/>
        </p:nvSpPr>
        <p:spPr>
          <a:xfrm>
            <a:off x="457200" y="103847"/>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a:solidFill>
                  <a:schemeClr val="dk1"/>
                </a:solidFill>
                <a:latin typeface="Calibri"/>
                <a:ea typeface="Calibri"/>
                <a:cs typeface="Calibri"/>
                <a:sym typeface="Calibri"/>
              </a:rPr>
              <a:t>They move into their lodges with their teachers and parent chaperones</a:t>
            </a:r>
            <a:endParaRPr sz="2800">
              <a:solidFill>
                <a:schemeClr val="dk1"/>
              </a:solidFill>
              <a:latin typeface="Calibri"/>
              <a:ea typeface="Calibri"/>
              <a:cs typeface="Calibri"/>
              <a:sym typeface="Calibri"/>
            </a:endParaRPr>
          </a:p>
        </p:txBody>
      </p:sp>
      <p:pic>
        <p:nvPicPr>
          <p:cNvPr id="288" name="Google Shape;288;p35" descr="IMG_4321"/>
          <p:cNvPicPr preferRelativeResize="0"/>
          <p:nvPr/>
        </p:nvPicPr>
        <p:blipFill rotWithShape="1">
          <a:blip r:embed="rId5">
            <a:alphaModFix/>
          </a:blip>
          <a:srcRect/>
          <a:stretch/>
        </p:blipFill>
        <p:spPr>
          <a:xfrm rot="357524">
            <a:off x="1698595" y="2119635"/>
            <a:ext cx="4137775" cy="3577643"/>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6"/>
          <p:cNvSpPr txBox="1">
            <a:spLocks noGrp="1"/>
          </p:cNvSpPr>
          <p:nvPr>
            <p:ph type="title"/>
          </p:nvPr>
        </p:nvSpPr>
        <p:spPr>
          <a:xfrm>
            <a:off x="0" y="3810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Curriculum is Integrated and Interactive</a:t>
            </a:r>
            <a:endParaRPr sz="4400">
              <a:solidFill>
                <a:schemeClr val="dk1"/>
              </a:solidFill>
              <a:latin typeface="Calibri"/>
              <a:ea typeface="Calibri"/>
              <a:cs typeface="Calibri"/>
              <a:sym typeface="Calibri"/>
            </a:endParaRPr>
          </a:p>
        </p:txBody>
      </p:sp>
      <p:pic>
        <p:nvPicPr>
          <p:cNvPr id="294" name="Google Shape;294;p36"/>
          <p:cNvPicPr preferRelativeResize="0"/>
          <p:nvPr/>
        </p:nvPicPr>
        <p:blipFill rotWithShape="1">
          <a:blip r:embed="rId3">
            <a:alphaModFix/>
          </a:blip>
          <a:srcRect/>
          <a:stretch/>
        </p:blipFill>
        <p:spPr>
          <a:xfrm>
            <a:off x="2562225" y="2105025"/>
            <a:ext cx="3838575" cy="383857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7"/>
          <p:cNvSpPr txBox="1"/>
          <p:nvPr/>
        </p:nvSpPr>
        <p:spPr>
          <a:xfrm>
            <a:off x="914400" y="350838"/>
            <a:ext cx="7140575" cy="83026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a:solidFill>
                  <a:schemeClr val="dk1"/>
                </a:solidFill>
                <a:latin typeface="Calibri"/>
                <a:ea typeface="Calibri"/>
                <a:cs typeface="Calibri"/>
                <a:sym typeface="Calibri"/>
              </a:rPr>
              <a:t>Linking Natural History…</a:t>
            </a:r>
            <a:endParaRPr/>
          </a:p>
        </p:txBody>
      </p:sp>
      <p:pic>
        <p:nvPicPr>
          <p:cNvPr id="300" name="Google Shape;300;p37"/>
          <p:cNvPicPr preferRelativeResize="0"/>
          <p:nvPr/>
        </p:nvPicPr>
        <p:blipFill rotWithShape="1">
          <a:blip r:embed="rId3">
            <a:alphaModFix/>
          </a:blip>
          <a:srcRect/>
          <a:stretch/>
        </p:blipFill>
        <p:spPr>
          <a:xfrm>
            <a:off x="3124200" y="1676400"/>
            <a:ext cx="5715000" cy="3214688"/>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01" name="Google Shape;301;p37" descr="Jen and student at harbor"/>
          <p:cNvPicPr preferRelativeResize="0"/>
          <p:nvPr/>
        </p:nvPicPr>
        <p:blipFill rotWithShape="1">
          <a:blip r:embed="rId4">
            <a:alphaModFix/>
          </a:blip>
          <a:srcRect l="8432" b="7567"/>
          <a:stretch/>
        </p:blipFill>
        <p:spPr>
          <a:xfrm>
            <a:off x="244952" y="2686050"/>
            <a:ext cx="4858860" cy="3077369"/>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302" name="Google Shape;302;p37"/>
          <p:cNvSpPr txBox="1"/>
          <p:nvPr/>
        </p:nvSpPr>
        <p:spPr>
          <a:xfrm>
            <a:off x="1905000" y="4953000"/>
            <a:ext cx="7140575" cy="5842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3200" i="1">
                <a:solidFill>
                  <a:srgbClr val="632423"/>
                </a:solidFill>
                <a:latin typeface="Calibri"/>
                <a:ea typeface="Calibri"/>
                <a:cs typeface="Calibri"/>
                <a:sym typeface="Calibri"/>
              </a:rPr>
              <a:t>Canis latrans</a:t>
            </a:r>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38" descr="S:\Marketing-Community Engagement\Marketing-Community Engagement\Marketing and Communications Manager\Presentations\Karen Monday\Photos for Russia presentation\Photos for Karen\John Muir Mari Kim 470.jpg"/>
          <p:cNvPicPr preferRelativeResize="0"/>
          <p:nvPr/>
        </p:nvPicPr>
        <p:blipFill rotWithShape="1">
          <a:blip r:embed="rId3">
            <a:alphaModFix/>
          </a:blip>
          <a:srcRect/>
          <a:stretch/>
        </p:blipFill>
        <p:spPr>
          <a:xfrm>
            <a:off x="381000" y="990600"/>
            <a:ext cx="3394075" cy="4525963"/>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08" name="Google Shape;308;p38" descr="S:\Marketing-Community Engagement\Marketing-Community Engagement\Marketing and Communications Manager\Presentations\Karen Monday\Photos for Russia presentation\Photos for Karen\bog 049.jpg"/>
          <p:cNvPicPr preferRelativeResize="0"/>
          <p:nvPr/>
        </p:nvPicPr>
        <p:blipFill rotWithShape="1">
          <a:blip r:embed="rId4">
            <a:alphaModFix/>
          </a:blip>
          <a:srcRect/>
          <a:stretch/>
        </p:blipFill>
        <p:spPr>
          <a:xfrm>
            <a:off x="4511675" y="2057400"/>
            <a:ext cx="3578225" cy="268287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39" descr="036"/>
          <p:cNvPicPr preferRelativeResize="0"/>
          <p:nvPr/>
        </p:nvPicPr>
        <p:blipFill rotWithShape="1">
          <a:blip r:embed="rId3">
            <a:alphaModFix/>
          </a:blip>
          <a:srcRect/>
          <a:stretch/>
        </p:blipFill>
        <p:spPr>
          <a:xfrm>
            <a:off x="914400" y="457200"/>
            <a:ext cx="3886200" cy="3032125"/>
          </a:xfrm>
          <a:prstGeom prst="rect">
            <a:avLst/>
          </a:prstGeom>
          <a:noFill/>
          <a:ln w="28575" cap="flat" cmpd="sng">
            <a:solidFill>
              <a:schemeClr val="dk1"/>
            </a:solidFill>
            <a:prstDash val="solid"/>
            <a:miter lim="800000"/>
            <a:headEnd type="none" w="sm" len="sm"/>
            <a:tailEnd type="none" w="sm" len="sm"/>
          </a:ln>
        </p:spPr>
      </p:pic>
      <p:pic>
        <p:nvPicPr>
          <p:cNvPr id="315" name="Google Shape;315;p39" descr="006"/>
          <p:cNvPicPr preferRelativeResize="0"/>
          <p:nvPr/>
        </p:nvPicPr>
        <p:blipFill rotWithShape="1">
          <a:blip r:embed="rId4">
            <a:alphaModFix/>
          </a:blip>
          <a:srcRect/>
          <a:stretch/>
        </p:blipFill>
        <p:spPr>
          <a:xfrm>
            <a:off x="5181600" y="762000"/>
            <a:ext cx="3686175" cy="5318125"/>
          </a:xfrm>
          <a:prstGeom prst="rect">
            <a:avLst/>
          </a:prstGeom>
          <a:noFill/>
          <a:ln w="28575" cap="flat" cmpd="sng">
            <a:solidFill>
              <a:schemeClr val="dk1"/>
            </a:solidFill>
            <a:prstDash val="solid"/>
            <a:miter lim="800000"/>
            <a:headEnd type="none" w="sm" len="sm"/>
            <a:tailEnd type="none" w="sm" len="sm"/>
          </a:ln>
        </p:spPr>
      </p:pic>
      <p:pic>
        <p:nvPicPr>
          <p:cNvPr id="316" name="Google Shape;316;p39" descr="038"/>
          <p:cNvPicPr preferRelativeResize="0"/>
          <p:nvPr/>
        </p:nvPicPr>
        <p:blipFill rotWithShape="1">
          <a:blip r:embed="rId5">
            <a:alphaModFix/>
          </a:blip>
          <a:srcRect/>
          <a:stretch/>
        </p:blipFill>
        <p:spPr>
          <a:xfrm>
            <a:off x="394447" y="3709987"/>
            <a:ext cx="4602163" cy="2370138"/>
          </a:xfrm>
          <a:prstGeom prst="rect">
            <a:avLst/>
          </a:prstGeom>
          <a:noFill/>
          <a:ln w="28575" cap="flat" cmpd="sng">
            <a:solidFill>
              <a:schemeClr val="dk1"/>
            </a:solidFill>
            <a:prstDash val="solid"/>
            <a:miter lim="800000"/>
            <a:headEnd type="none" w="sm" len="sm"/>
            <a:tailEnd type="none" w="sm" len="sm"/>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pic>
        <p:nvPicPr>
          <p:cNvPr id="321" name="Google Shape;321;p40" descr="Strawberry Picker"/>
          <p:cNvPicPr preferRelativeResize="0"/>
          <p:nvPr/>
        </p:nvPicPr>
        <p:blipFill rotWithShape="1">
          <a:blip r:embed="rId3">
            <a:alphaModFix/>
          </a:blip>
          <a:srcRect t="4727"/>
          <a:stretch/>
        </p:blipFill>
        <p:spPr>
          <a:xfrm>
            <a:off x="5905501" y="1181100"/>
            <a:ext cx="2902598" cy="3072493"/>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324" name="Google Shape;324;p40"/>
          <p:cNvSpPr txBox="1"/>
          <p:nvPr/>
        </p:nvSpPr>
        <p:spPr>
          <a:xfrm>
            <a:off x="827123" y="350838"/>
            <a:ext cx="7140575" cy="83026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4800">
                <a:solidFill>
                  <a:schemeClr val="dk1"/>
                </a:solidFill>
                <a:latin typeface="Calibri"/>
                <a:ea typeface="Calibri"/>
                <a:cs typeface="Calibri"/>
                <a:sym typeface="Calibri"/>
              </a:rPr>
              <a:t>…with Cultural History. </a:t>
            </a:r>
            <a:endParaRPr/>
          </a:p>
        </p:txBody>
      </p:sp>
      <p:pic>
        <p:nvPicPr>
          <p:cNvPr id="323" name="Google Shape;323;p40" descr="Salish basketmaker"/>
          <p:cNvPicPr preferRelativeResize="0"/>
          <p:nvPr/>
        </p:nvPicPr>
        <p:blipFill rotWithShape="1">
          <a:blip r:embed="rId4">
            <a:alphaModFix/>
          </a:blip>
          <a:srcRect t="6624"/>
          <a:stretch/>
        </p:blipFill>
        <p:spPr>
          <a:xfrm>
            <a:off x="3467101" y="2304371"/>
            <a:ext cx="2905124" cy="373515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22" name="Google Shape;322;p40" descr="ships"/>
          <p:cNvPicPr preferRelativeResize="0"/>
          <p:nvPr/>
        </p:nvPicPr>
        <p:blipFill rotWithShape="1">
          <a:blip r:embed="rId5">
            <a:alphaModFix/>
          </a:blip>
          <a:srcRect t="9610" b="4805"/>
          <a:stretch/>
        </p:blipFill>
        <p:spPr>
          <a:xfrm rot="402616">
            <a:off x="206170" y="1164875"/>
            <a:ext cx="3826876" cy="227899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41"/>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000"/>
              <a:buFont typeface="Calibri"/>
              <a:buNone/>
            </a:pPr>
            <a:r>
              <a:rPr lang="en-US" sz="4000">
                <a:solidFill>
                  <a:schemeClr val="dk1"/>
                </a:solidFill>
                <a:latin typeface="Calibri"/>
                <a:ea typeface="Calibri"/>
                <a:cs typeface="Calibri"/>
                <a:sym typeface="Calibri"/>
              </a:rPr>
              <a:t>Bringing artists to work with children</a:t>
            </a:r>
            <a:endParaRPr/>
          </a:p>
        </p:txBody>
      </p:sp>
      <p:pic>
        <p:nvPicPr>
          <p:cNvPr id="330" name="Google Shape;330;p41"/>
          <p:cNvPicPr preferRelativeResize="0">
            <a:picLocks noGrp="1"/>
          </p:cNvPicPr>
          <p:nvPr>
            <p:ph type="body" idx="1"/>
          </p:nvPr>
        </p:nvPicPr>
        <p:blipFill rotWithShape="1">
          <a:blip r:embed="rId3">
            <a:alphaModFix/>
          </a:blip>
          <a:srcRect/>
          <a:stretch/>
        </p:blipFill>
        <p:spPr>
          <a:xfrm>
            <a:off x="533400" y="1238250"/>
            <a:ext cx="3282950" cy="46863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31" name="Google Shape;331;p41"/>
          <p:cNvPicPr preferRelativeResize="0">
            <a:picLocks noGrp="1"/>
          </p:cNvPicPr>
          <p:nvPr>
            <p:ph type="body" idx="2"/>
          </p:nvPr>
        </p:nvPicPr>
        <p:blipFill rotWithShape="1">
          <a:blip r:embed="rId4">
            <a:alphaModFix/>
          </a:blip>
          <a:srcRect/>
          <a:stretch/>
        </p:blipFill>
        <p:spPr>
          <a:xfrm rot="906183">
            <a:off x="4664358" y="1937323"/>
            <a:ext cx="4502452" cy="286163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42" descr="S:\Marketing-Community Engagement\Marketing-Community Engagement\Marketing and Communications Manager\Presentations\Karen Monday\Photos for Russia presentation\Photos for Karen\DSP_1534.JPG"/>
          <p:cNvPicPr preferRelativeResize="0"/>
          <p:nvPr/>
        </p:nvPicPr>
        <p:blipFill rotWithShape="1">
          <a:blip r:embed="rId3">
            <a:alphaModFix/>
          </a:blip>
          <a:srcRect/>
          <a:stretch/>
        </p:blipFill>
        <p:spPr>
          <a:xfrm>
            <a:off x="3429000" y="3379226"/>
            <a:ext cx="4141260" cy="2743200"/>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37" name="Google Shape;337;p42"/>
          <p:cNvPicPr preferRelativeResize="0"/>
          <p:nvPr/>
        </p:nvPicPr>
        <p:blipFill rotWithShape="1">
          <a:blip r:embed="rId4">
            <a:alphaModFix/>
          </a:blip>
          <a:srcRect/>
          <a:stretch/>
        </p:blipFill>
        <p:spPr>
          <a:xfrm rot="353076">
            <a:off x="814282" y="986924"/>
            <a:ext cx="3114675" cy="4152900"/>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38" name="Google Shape;338;p42"/>
          <p:cNvPicPr preferRelativeResize="0"/>
          <p:nvPr/>
        </p:nvPicPr>
        <p:blipFill rotWithShape="1">
          <a:blip r:embed="rId5">
            <a:alphaModFix/>
          </a:blip>
          <a:srcRect/>
          <a:stretch/>
        </p:blipFill>
        <p:spPr>
          <a:xfrm rot="674248">
            <a:off x="4652628" y="559825"/>
            <a:ext cx="3670152" cy="2752614"/>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3"/>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and scientists to share research</a:t>
            </a:r>
            <a:endParaRPr/>
          </a:p>
        </p:txBody>
      </p:sp>
      <p:pic>
        <p:nvPicPr>
          <p:cNvPr id="344" name="Google Shape;344;p43" descr="S:\Marketing-Community Engagement\Marketing-Community Engagement\Marketing and Communications Manager\Presentations\Karen Monday\Photos for Russia presentation\SIR4.jpg"/>
          <p:cNvPicPr preferRelativeResize="0"/>
          <p:nvPr/>
        </p:nvPicPr>
        <p:blipFill rotWithShape="1">
          <a:blip r:embed="rId3">
            <a:alphaModFix/>
          </a:blip>
          <a:srcRect/>
          <a:stretch/>
        </p:blipFill>
        <p:spPr>
          <a:xfrm rot="775603">
            <a:off x="769988" y="1622014"/>
            <a:ext cx="2667000" cy="377983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45" name="Google Shape;345;p43" descr="S:\Marketing-Community Engagement\Marketing-Community Engagement\Marketing and Communications Manager\Presentations\Karen Monday\Photos for Russia presentation\Ben and Karen with Giselle.jpg"/>
          <p:cNvPicPr preferRelativeResize="0"/>
          <p:nvPr/>
        </p:nvPicPr>
        <p:blipFill rotWithShape="1">
          <a:blip r:embed="rId4">
            <a:alphaModFix/>
          </a:blip>
          <a:srcRect/>
          <a:stretch/>
        </p:blipFill>
        <p:spPr>
          <a:xfrm rot="775603">
            <a:off x="3920783" y="1843223"/>
            <a:ext cx="4560887" cy="3040063"/>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4"/>
          <p:cNvSpPr txBox="1">
            <a:spLocks noGrp="1"/>
          </p:cNvSpPr>
          <p:nvPr>
            <p:ph type="title"/>
          </p:nvPr>
        </p:nvSpPr>
        <p:spPr>
          <a:xfrm>
            <a:off x="0" y="3048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Connecting garden soils…</a:t>
            </a:r>
            <a:endParaRPr/>
          </a:p>
        </p:txBody>
      </p:sp>
      <p:pic>
        <p:nvPicPr>
          <p:cNvPr id="351" name="Google Shape;351;p44"/>
          <p:cNvPicPr preferRelativeResize="0">
            <a:picLocks noGrp="1"/>
          </p:cNvPicPr>
          <p:nvPr>
            <p:ph type="body" idx="1"/>
          </p:nvPr>
        </p:nvPicPr>
        <p:blipFill rotWithShape="1">
          <a:blip r:embed="rId3">
            <a:alphaModFix/>
          </a:blip>
          <a:srcRect/>
          <a:stretch/>
        </p:blipFill>
        <p:spPr>
          <a:xfrm rot="179616">
            <a:off x="523875" y="1474787"/>
            <a:ext cx="4038600" cy="267493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52" name="Google Shape;352;p44"/>
          <p:cNvPicPr preferRelativeResize="0">
            <a:picLocks noGrp="1"/>
          </p:cNvPicPr>
          <p:nvPr>
            <p:ph type="body" idx="2"/>
          </p:nvPr>
        </p:nvPicPr>
        <p:blipFill rotWithShape="1">
          <a:blip r:embed="rId4">
            <a:alphaModFix/>
          </a:blip>
          <a:srcRect/>
          <a:stretch/>
        </p:blipFill>
        <p:spPr>
          <a:xfrm rot="850010">
            <a:off x="4152900" y="2854325"/>
            <a:ext cx="4038600" cy="267493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53" name="Google Shape;353;p44"/>
          <p:cNvPicPr preferRelativeResize="0"/>
          <p:nvPr/>
        </p:nvPicPr>
        <p:blipFill rotWithShape="1">
          <a:blip r:embed="rId5">
            <a:alphaModFix/>
          </a:blip>
          <a:srcRect/>
          <a:stretch/>
        </p:blipFill>
        <p:spPr>
          <a:xfrm rot="20246169">
            <a:off x="5985998" y="793525"/>
            <a:ext cx="2770170" cy="207762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54" name="Google Shape;354;p44"/>
          <p:cNvPicPr preferRelativeResize="0"/>
          <p:nvPr/>
        </p:nvPicPr>
        <p:blipFill rotWithShape="1">
          <a:blip r:embed="rId6">
            <a:alphaModFix/>
          </a:blip>
          <a:srcRect/>
          <a:stretch/>
        </p:blipFill>
        <p:spPr>
          <a:xfrm rot="-530529">
            <a:off x="796257" y="3951360"/>
            <a:ext cx="2873423" cy="215506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5"/>
          <p:cNvSpPr txBox="1">
            <a:spLocks noGrp="1"/>
          </p:cNvSpPr>
          <p:nvPr>
            <p:ph type="title"/>
          </p:nvPr>
        </p:nvSpPr>
        <p:spPr>
          <a:xfrm>
            <a:off x="914400" y="762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…to our food</a:t>
            </a:r>
            <a:endParaRPr/>
          </a:p>
        </p:txBody>
      </p:sp>
      <p:pic>
        <p:nvPicPr>
          <p:cNvPr id="361" name="Google Shape;361;p45"/>
          <p:cNvPicPr preferRelativeResize="0">
            <a:picLocks noGrp="1"/>
          </p:cNvPicPr>
          <p:nvPr>
            <p:ph type="body" idx="1"/>
          </p:nvPr>
        </p:nvPicPr>
        <p:blipFill rotWithShape="1">
          <a:blip r:embed="rId3">
            <a:alphaModFix/>
          </a:blip>
          <a:srcRect/>
          <a:stretch/>
        </p:blipFill>
        <p:spPr>
          <a:xfrm rot="497945">
            <a:off x="5105400" y="1219200"/>
            <a:ext cx="4038600" cy="267493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62" name="Google Shape;362;p45"/>
          <p:cNvPicPr preferRelativeResize="0">
            <a:picLocks noGrp="1"/>
          </p:cNvPicPr>
          <p:nvPr>
            <p:ph type="body" idx="2"/>
          </p:nvPr>
        </p:nvPicPr>
        <p:blipFill rotWithShape="1">
          <a:blip r:embed="rId4">
            <a:alphaModFix/>
          </a:blip>
          <a:srcRect/>
          <a:stretch/>
        </p:blipFill>
        <p:spPr>
          <a:xfrm>
            <a:off x="5105400" y="3581400"/>
            <a:ext cx="4038600" cy="267493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63" name="Google Shape;363;p45"/>
          <p:cNvPicPr preferRelativeResize="0"/>
          <p:nvPr/>
        </p:nvPicPr>
        <p:blipFill rotWithShape="1">
          <a:blip r:embed="rId5">
            <a:alphaModFix/>
          </a:blip>
          <a:srcRect/>
          <a:stretch/>
        </p:blipFill>
        <p:spPr>
          <a:xfrm rot="-376423">
            <a:off x="464642" y="1777547"/>
            <a:ext cx="4815162" cy="318928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pic>
        <p:nvPicPr>
          <p:cNvPr id="368" name="Google Shape;368;p46"/>
          <p:cNvPicPr preferRelativeResize="0"/>
          <p:nvPr/>
        </p:nvPicPr>
        <p:blipFill rotWithShape="1">
          <a:blip r:embed="rId3">
            <a:alphaModFix/>
          </a:blip>
          <a:srcRect/>
          <a:stretch/>
        </p:blipFill>
        <p:spPr>
          <a:xfrm rot="20853957">
            <a:off x="-209551" y="1428750"/>
            <a:ext cx="4038600" cy="267493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369" name="Google Shape;369;p46"/>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and our health</a:t>
            </a:r>
            <a:endParaRPr/>
          </a:p>
        </p:txBody>
      </p:sp>
      <p:pic>
        <p:nvPicPr>
          <p:cNvPr id="370" name="Google Shape;370;p46"/>
          <p:cNvPicPr preferRelativeResize="0">
            <a:picLocks noGrp="1"/>
          </p:cNvPicPr>
          <p:nvPr>
            <p:ph type="body" idx="1"/>
          </p:nvPr>
        </p:nvPicPr>
        <p:blipFill rotWithShape="1">
          <a:blip r:embed="rId4">
            <a:alphaModFix/>
          </a:blip>
          <a:srcRect/>
          <a:stretch/>
        </p:blipFill>
        <p:spPr>
          <a:xfrm>
            <a:off x="4295775" y="1590674"/>
            <a:ext cx="4558615" cy="300037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371" name="Google Shape;371;p46" descr="http://learn.islandwood.org/wade/Wade.jpg"/>
          <p:cNvPicPr preferRelativeResize="0"/>
          <p:nvPr/>
        </p:nvPicPr>
        <p:blipFill rotWithShape="1">
          <a:blip r:embed="rId5">
            <a:alphaModFix/>
          </a:blip>
          <a:srcRect/>
          <a:stretch/>
        </p:blipFill>
        <p:spPr>
          <a:xfrm>
            <a:off x="2129054" y="2676524"/>
            <a:ext cx="2252446" cy="320992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47"/>
          <p:cNvPicPr preferRelativeResize="0"/>
          <p:nvPr/>
        </p:nvPicPr>
        <p:blipFill rotWithShape="1">
          <a:blip r:embed="rId3">
            <a:alphaModFix/>
          </a:blip>
          <a:srcRect/>
          <a:stretch/>
        </p:blipFill>
        <p:spPr>
          <a:xfrm>
            <a:off x="609600" y="1427402"/>
            <a:ext cx="6011863" cy="398279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377" name="Google Shape;377;p47"/>
          <p:cNvSpPr txBox="1"/>
          <p:nvPr/>
        </p:nvSpPr>
        <p:spPr>
          <a:xfrm>
            <a:off x="1752600" y="152400"/>
            <a:ext cx="5321300" cy="83026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a:solidFill>
                  <a:schemeClr val="dk1"/>
                </a:solidFill>
                <a:latin typeface="Calibri"/>
                <a:ea typeface="Calibri"/>
                <a:cs typeface="Calibri"/>
                <a:sym typeface="Calibri"/>
              </a:rPr>
              <a:t>Building community </a:t>
            </a:r>
            <a:endParaRPr/>
          </a:p>
        </p:txBody>
      </p:sp>
      <p:pic>
        <p:nvPicPr>
          <p:cNvPr id="378" name="Google Shape;378;p47" descr="a2"/>
          <p:cNvPicPr preferRelativeResize="0"/>
          <p:nvPr/>
        </p:nvPicPr>
        <p:blipFill rotWithShape="1">
          <a:blip r:embed="rId4">
            <a:alphaModFix/>
          </a:blip>
          <a:srcRect/>
          <a:stretch/>
        </p:blipFill>
        <p:spPr>
          <a:xfrm rot="715140">
            <a:off x="5310601" y="2567279"/>
            <a:ext cx="3363688" cy="252276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48" descr="S:\Marketing-Community Engagement\Marketing-Community Engagement\Marketing and Communications Manager\Presentations\Karen Monday\Photos for Russia presentation\human knot.jpg"/>
          <p:cNvPicPr preferRelativeResize="0"/>
          <p:nvPr/>
        </p:nvPicPr>
        <p:blipFill rotWithShape="1">
          <a:blip r:embed="rId3">
            <a:alphaModFix/>
          </a:blip>
          <a:srcRect/>
          <a:stretch/>
        </p:blipFill>
        <p:spPr>
          <a:xfrm>
            <a:off x="685800" y="838200"/>
            <a:ext cx="7843838" cy="521017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49" descr="M:\Photos\ThePhotoArchive\Photos by Dept\Education\Summer Programs\2010 Summer Camp\Marketing\Picture 041.jpg"/>
          <p:cNvPicPr preferRelativeResize="0"/>
          <p:nvPr/>
        </p:nvPicPr>
        <p:blipFill rotWithShape="1">
          <a:blip r:embed="rId3">
            <a:alphaModFix/>
          </a:blip>
          <a:srcRect/>
          <a:stretch/>
        </p:blipFill>
        <p:spPr>
          <a:xfrm>
            <a:off x="2486025" y="485775"/>
            <a:ext cx="3867150" cy="5400676"/>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50"/>
          <p:cNvSpPr/>
          <p:nvPr/>
        </p:nvSpPr>
        <p:spPr>
          <a:xfrm>
            <a:off x="3152775" y="2419350"/>
            <a:ext cx="91440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4" name="Google Shape;394;p50"/>
          <p:cNvSpPr/>
          <p:nvPr/>
        </p:nvSpPr>
        <p:spPr>
          <a:xfrm>
            <a:off x="3614738" y="2776538"/>
            <a:ext cx="91440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95" name="Google Shape;395;p50"/>
          <p:cNvSpPr/>
          <p:nvPr/>
        </p:nvSpPr>
        <p:spPr>
          <a:xfrm>
            <a:off x="3614738" y="2776538"/>
            <a:ext cx="9144000" cy="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96" name="Google Shape;396;p50" descr="P9270090"/>
          <p:cNvPicPr preferRelativeResize="0"/>
          <p:nvPr/>
        </p:nvPicPr>
        <p:blipFill rotWithShape="1">
          <a:blip r:embed="rId3">
            <a:alphaModFix/>
          </a:blip>
          <a:srcRect/>
          <a:stretch/>
        </p:blipFill>
        <p:spPr>
          <a:xfrm>
            <a:off x="4724400" y="1277619"/>
            <a:ext cx="3462338" cy="4616451"/>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397" name="Google Shape;397;p50"/>
          <p:cNvPicPr preferRelativeResize="0"/>
          <p:nvPr/>
        </p:nvPicPr>
        <p:blipFill rotWithShape="1">
          <a:blip r:embed="rId4">
            <a:alphaModFix/>
          </a:blip>
          <a:srcRect/>
          <a:stretch/>
        </p:blipFill>
        <p:spPr>
          <a:xfrm rot="920620">
            <a:off x="446148" y="1794394"/>
            <a:ext cx="4344924" cy="3258693"/>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398" name="Google Shape;398;p50"/>
          <p:cNvSpPr txBox="1"/>
          <p:nvPr/>
        </p:nvSpPr>
        <p:spPr>
          <a:xfrm>
            <a:off x="1028700" y="268288"/>
            <a:ext cx="7086600" cy="64611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3600">
                <a:solidFill>
                  <a:schemeClr val="dk1"/>
                </a:solidFill>
                <a:latin typeface="Calibri"/>
                <a:ea typeface="Calibri"/>
                <a:cs typeface="Calibri"/>
                <a:sym typeface="Calibri"/>
              </a:rPr>
              <a:t>Through partnerships with schools…</a:t>
            </a:r>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1"/>
          <p:cNvSpPr txBox="1"/>
          <p:nvPr/>
        </p:nvSpPr>
        <p:spPr>
          <a:xfrm>
            <a:off x="755650" y="0"/>
            <a:ext cx="7550150" cy="120015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3600">
                <a:solidFill>
                  <a:schemeClr val="dk1"/>
                </a:solidFill>
                <a:latin typeface="Calibri"/>
                <a:ea typeface="Calibri"/>
                <a:cs typeface="Calibri"/>
                <a:sym typeface="Calibri"/>
              </a:rPr>
              <a:t>…learning transfers from IslandWood back to school communities.</a:t>
            </a:r>
            <a:endParaRPr sz="3600">
              <a:solidFill>
                <a:schemeClr val="dk1"/>
              </a:solidFill>
              <a:latin typeface="Calibri"/>
              <a:ea typeface="Calibri"/>
              <a:cs typeface="Calibri"/>
              <a:sym typeface="Calibri"/>
            </a:endParaRPr>
          </a:p>
        </p:txBody>
      </p:sp>
      <p:pic>
        <p:nvPicPr>
          <p:cNvPr id="404" name="Google Shape;404;p51" descr="S:\Marketing-Community Engagement\Marketing-Community Engagement\Marketing and Communications Manager\Photos\Favorite Photos\Cactus.JPG"/>
          <p:cNvPicPr preferRelativeResize="0"/>
          <p:nvPr/>
        </p:nvPicPr>
        <p:blipFill rotWithShape="1">
          <a:blip r:embed="rId3">
            <a:alphaModFix/>
          </a:blip>
          <a:srcRect/>
          <a:stretch/>
        </p:blipFill>
        <p:spPr>
          <a:xfrm>
            <a:off x="533400" y="1524000"/>
            <a:ext cx="4364037" cy="327331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405" name="Google Shape;405;p51" descr="M:\Photos\ThePhotoArchive\Photos by Dept\Education\Homewaters\Homewaters photos from Linda\WGPlanting_SalmonBay_3.09 042.jpg"/>
          <p:cNvPicPr preferRelativeResize="0"/>
          <p:nvPr/>
        </p:nvPicPr>
        <p:blipFill rotWithShape="1">
          <a:blip r:embed="rId4">
            <a:alphaModFix/>
          </a:blip>
          <a:srcRect/>
          <a:stretch/>
        </p:blipFill>
        <p:spPr>
          <a:xfrm rot="755461">
            <a:off x="4816634" y="1679267"/>
            <a:ext cx="3668115" cy="275132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406" name="Google Shape;406;p51" descr="S:\Marketing-Community Engagement\Marketing-Community Engagement\Marketing and Communications Manager\Photos\Homewaters Photos from Brad\100_0385.jpg"/>
          <p:cNvPicPr preferRelativeResize="0"/>
          <p:nvPr/>
        </p:nvPicPr>
        <p:blipFill rotWithShape="1">
          <a:blip r:embed="rId5">
            <a:alphaModFix/>
          </a:blip>
          <a:srcRect/>
          <a:stretch/>
        </p:blipFill>
        <p:spPr>
          <a:xfrm rot="680281">
            <a:off x="2774575" y="3608280"/>
            <a:ext cx="3170385" cy="2378075"/>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2"/>
          <p:cNvSpPr txBox="1">
            <a:spLocks noGrp="1"/>
          </p:cNvSpPr>
          <p:nvPr>
            <p:ph type="title"/>
          </p:nvPr>
        </p:nvSpPr>
        <p:spPr>
          <a:xfrm>
            <a:off x="0" y="274638"/>
            <a:ext cx="8229600" cy="11430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Results of the School Overnight Program</a:t>
            </a:r>
            <a:endParaRPr/>
          </a:p>
        </p:txBody>
      </p:sp>
      <p:pic>
        <p:nvPicPr>
          <p:cNvPr id="412" name="Google Shape;412;p52" descr="AppendixD_Map1"/>
          <p:cNvPicPr preferRelativeResize="0"/>
          <p:nvPr/>
        </p:nvPicPr>
        <p:blipFill rotWithShape="1">
          <a:blip r:embed="rId3">
            <a:alphaModFix/>
          </a:blip>
          <a:srcRect/>
          <a:stretch/>
        </p:blipFill>
        <p:spPr>
          <a:xfrm rot="190932">
            <a:off x="617503" y="1483773"/>
            <a:ext cx="4128821" cy="3144838"/>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pic>
        <p:nvPicPr>
          <p:cNvPr id="413" name="Google Shape;413;p52" descr="AppendixD_map2"/>
          <p:cNvPicPr preferRelativeResize="0"/>
          <p:nvPr/>
        </p:nvPicPr>
        <p:blipFill rotWithShape="1">
          <a:blip r:embed="rId4">
            <a:alphaModFix/>
          </a:blip>
          <a:srcRect/>
          <a:stretch/>
        </p:blipFill>
        <p:spPr>
          <a:xfrm rot="442278">
            <a:off x="4527134" y="2231523"/>
            <a:ext cx="4236464" cy="326887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
        <p:nvSpPr>
          <p:cNvPr id="414" name="Google Shape;414;p52"/>
          <p:cNvSpPr txBox="1"/>
          <p:nvPr/>
        </p:nvSpPr>
        <p:spPr>
          <a:xfrm>
            <a:off x="1143000" y="4921250"/>
            <a:ext cx="1447800" cy="4619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dirty="0">
                <a:solidFill>
                  <a:schemeClr val="dk1"/>
                </a:solidFill>
                <a:latin typeface="Calibri"/>
                <a:ea typeface="Calibri"/>
                <a:cs typeface="Calibri"/>
                <a:sym typeface="Calibri"/>
              </a:rPr>
              <a:t>Day 1</a:t>
            </a:r>
            <a:endParaRPr dirty="0"/>
          </a:p>
        </p:txBody>
      </p:sp>
      <p:sp>
        <p:nvSpPr>
          <p:cNvPr id="415" name="Google Shape;415;p52"/>
          <p:cNvSpPr txBox="1"/>
          <p:nvPr/>
        </p:nvSpPr>
        <p:spPr>
          <a:xfrm>
            <a:off x="5051425" y="5613401"/>
            <a:ext cx="1447800" cy="46196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dirty="0">
                <a:solidFill>
                  <a:schemeClr val="dk1"/>
                </a:solidFill>
                <a:latin typeface="Calibri"/>
                <a:ea typeface="Calibri"/>
                <a:cs typeface="Calibri"/>
                <a:sym typeface="Calibri"/>
              </a:rPr>
              <a:t>Day 4</a:t>
            </a:r>
            <a:endParaRPr dirty="0"/>
          </a:p>
        </p:txBody>
      </p:sp>
      <p:sp>
        <p:nvSpPr>
          <p:cNvPr id="416" name="Google Shape;416;p52"/>
          <p:cNvSpPr/>
          <p:nvPr/>
        </p:nvSpPr>
        <p:spPr>
          <a:xfrm rot="2785805">
            <a:off x="4868863" y="1439863"/>
            <a:ext cx="1066800" cy="1066800"/>
          </a:xfrm>
          <a:custGeom>
            <a:avLst/>
            <a:gdLst/>
            <a:ahLst/>
            <a:cxnLst/>
            <a:rect l="0" t="0" r="0" b="0"/>
            <a:pathLst>
              <a:path w="120000" h="120000" extrusionOk="0">
                <a:moveTo>
                  <a:pt x="7500" y="60000"/>
                </a:moveTo>
                <a:lnTo>
                  <a:pt x="7500" y="60000"/>
                </a:lnTo>
                <a:cubicBezTo>
                  <a:pt x="7500" y="33869"/>
                  <a:pt x="26717" y="11716"/>
                  <a:pt x="52586" y="8026"/>
                </a:cubicBezTo>
                <a:cubicBezTo>
                  <a:pt x="78455" y="4336"/>
                  <a:pt x="103100" y="20232"/>
                  <a:pt x="110406" y="45321"/>
                </a:cubicBezTo>
                <a:lnTo>
                  <a:pt x="117538" y="45321"/>
                </a:lnTo>
                <a:lnTo>
                  <a:pt x="105000" y="60000"/>
                </a:lnTo>
                <a:lnTo>
                  <a:pt x="87538" y="45321"/>
                </a:lnTo>
                <a:lnTo>
                  <a:pt x="94508" y="45321"/>
                </a:lnTo>
                <a:cubicBezTo>
                  <a:pt x="87531" y="28920"/>
                  <a:pt x="69974" y="19696"/>
                  <a:pt x="52509" y="23256"/>
                </a:cubicBezTo>
                <a:cubicBezTo>
                  <a:pt x="35045" y="26816"/>
                  <a:pt x="22500" y="42177"/>
                  <a:pt x="22500" y="60000"/>
                </a:cubicBezTo>
                <a:close/>
              </a:path>
            </a:pathLst>
          </a:custGeom>
          <a:solidFill>
            <a:schemeClr val="accent1"/>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53"/>
          <p:cNvSpPr txBox="1">
            <a:spLocks noGrp="1"/>
          </p:cNvSpPr>
          <p:nvPr>
            <p:ph type="title"/>
          </p:nvPr>
        </p:nvSpPr>
        <p:spPr>
          <a:xfrm>
            <a:off x="542925" y="274638"/>
            <a:ext cx="8229600" cy="223043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800"/>
              <a:buFont typeface="Calibri"/>
              <a:buNone/>
            </a:pPr>
            <a:r>
              <a:rPr lang="en-US" sz="2800" dirty="0">
                <a:solidFill>
                  <a:schemeClr val="dk1"/>
                </a:solidFill>
                <a:latin typeface="Calibri"/>
                <a:ea typeface="Calibri"/>
                <a:cs typeface="Calibri"/>
                <a:sym typeface="Calibri"/>
              </a:rPr>
              <a:t>Studies show that, </a:t>
            </a:r>
            <a:r>
              <a:rPr lang="en-US" sz="2800" dirty="0" smtClean="0">
                <a:solidFill>
                  <a:schemeClr val="dk1"/>
                </a:solidFill>
                <a:latin typeface="Calibri"/>
                <a:ea typeface="Calibri"/>
                <a:cs typeface="Calibri"/>
                <a:sym typeface="Calibri"/>
              </a:rPr>
              <a:t>almost </a:t>
            </a:r>
            <a:r>
              <a:rPr lang="en-US" sz="2800" dirty="0">
                <a:solidFill>
                  <a:schemeClr val="dk1"/>
                </a:solidFill>
                <a:latin typeface="Calibri"/>
                <a:ea typeface="Calibri"/>
                <a:cs typeface="Calibri"/>
                <a:sym typeface="Calibri"/>
              </a:rPr>
              <a:t>to a person, </a:t>
            </a:r>
            <a:r>
              <a:rPr lang="en-US" sz="2800" dirty="0" smtClean="0">
                <a:solidFill>
                  <a:schemeClr val="dk1"/>
                </a:solidFill>
                <a:latin typeface="Calibri"/>
                <a:ea typeface="Calibri"/>
                <a:cs typeface="Calibri"/>
                <a:sym typeface="Calibri"/>
              </a:rPr>
              <a:t/>
            </a:r>
            <a:br>
              <a:rPr lang="en-US" sz="2800" dirty="0" smtClean="0">
                <a:solidFill>
                  <a:schemeClr val="dk1"/>
                </a:solidFill>
                <a:latin typeface="Calibri"/>
                <a:ea typeface="Calibri"/>
                <a:cs typeface="Calibri"/>
                <a:sym typeface="Calibri"/>
              </a:rPr>
            </a:br>
            <a:r>
              <a:rPr lang="en-US" sz="2800" dirty="0" smtClean="0">
                <a:solidFill>
                  <a:schemeClr val="dk1"/>
                </a:solidFill>
                <a:latin typeface="Calibri"/>
                <a:ea typeface="Calibri"/>
                <a:cs typeface="Calibri"/>
                <a:sym typeface="Calibri"/>
              </a:rPr>
              <a:t>conservationists or </a:t>
            </a:r>
            <a:r>
              <a:rPr lang="en-US" sz="2800" dirty="0">
                <a:solidFill>
                  <a:schemeClr val="dk1"/>
                </a:solidFill>
                <a:latin typeface="Calibri"/>
                <a:ea typeface="Calibri"/>
                <a:cs typeface="Calibri"/>
                <a:sym typeface="Calibri"/>
              </a:rPr>
              <a:t>any adults with environmental awareness, </a:t>
            </a:r>
            <a:r>
              <a:rPr lang="en-US" sz="2800" dirty="0" smtClean="0">
                <a:solidFill>
                  <a:schemeClr val="dk1"/>
                </a:solidFill>
                <a:latin typeface="Calibri"/>
                <a:ea typeface="Calibri"/>
                <a:cs typeface="Calibri"/>
                <a:sym typeface="Calibri"/>
              </a:rPr>
              <a:t>had </a:t>
            </a:r>
            <a:r>
              <a:rPr lang="en-US" sz="2800" dirty="0">
                <a:solidFill>
                  <a:schemeClr val="dk1"/>
                </a:solidFill>
                <a:latin typeface="Calibri"/>
                <a:ea typeface="Calibri"/>
                <a:cs typeface="Calibri"/>
                <a:sym typeface="Calibri"/>
              </a:rPr>
              <a:t>some special  experience in nature when they were children. </a:t>
            </a:r>
            <a:endParaRPr sz="3600" dirty="0">
              <a:solidFill>
                <a:schemeClr val="dk1"/>
              </a:solidFill>
              <a:latin typeface="Calibri"/>
              <a:ea typeface="Calibri"/>
              <a:cs typeface="Calibri"/>
              <a:sym typeface="Calibri"/>
            </a:endParaRPr>
          </a:p>
        </p:txBody>
      </p:sp>
      <p:pic>
        <p:nvPicPr>
          <p:cNvPr id="422" name="Google Shape;422;p53" descr="S:\Marketing-Community Engagement\Marketing-Community Engagement\Marketing and Communications Manager\Presentations\Karen Monday\Photos for Russia presentation\IslandWood fawn2.jpg"/>
          <p:cNvPicPr preferRelativeResize="0"/>
          <p:nvPr/>
        </p:nvPicPr>
        <p:blipFill rotWithShape="1">
          <a:blip r:embed="rId3">
            <a:alphaModFix/>
          </a:blip>
          <a:srcRect/>
          <a:stretch/>
        </p:blipFill>
        <p:spPr>
          <a:xfrm>
            <a:off x="3868272" y="2817982"/>
            <a:ext cx="4648200" cy="3093866"/>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54"/>
          <p:cNvSpPr/>
          <p:nvPr/>
        </p:nvSpPr>
        <p:spPr>
          <a:xfrm>
            <a:off x="0" y="3124200"/>
            <a:ext cx="9144000" cy="2862263"/>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2400">
                <a:solidFill>
                  <a:schemeClr val="dk1"/>
                </a:solidFill>
                <a:latin typeface="Calibri"/>
                <a:ea typeface="Calibri"/>
                <a:cs typeface="Calibri"/>
                <a:sym typeface="Calibri"/>
              </a:rPr>
              <a:t>For some, the epiphanies took place in a national park; for others, in the clump of trees near their homes, or even a roadside ditch. </a:t>
            </a:r>
            <a:endParaRPr sz="2400">
              <a:solidFill>
                <a:schemeClr val="dk1"/>
              </a:solidFill>
              <a:latin typeface="Calibri"/>
              <a:ea typeface="Calibri"/>
              <a:cs typeface="Calibri"/>
              <a:sym typeface="Calibri"/>
            </a:endParaRPr>
          </a:p>
          <a:p>
            <a:pPr marL="0" marR="0" lvl="0" indent="0" algn="ctr" rtl="0">
              <a:lnSpc>
                <a:spcPct val="150000"/>
              </a:lnSpc>
              <a:spcBef>
                <a:spcPts val="0"/>
              </a:spcBef>
              <a:spcAft>
                <a:spcPts val="0"/>
              </a:spcAft>
              <a:buNone/>
            </a:pPr>
            <a:endParaRPr sz="2400">
              <a:solidFill>
                <a:schemeClr val="dk1"/>
              </a:solidFill>
              <a:latin typeface="Calibri"/>
              <a:ea typeface="Calibri"/>
              <a:cs typeface="Calibri"/>
              <a:sym typeface="Calibri"/>
            </a:endParaRPr>
          </a:p>
          <a:p>
            <a:pPr marL="0" marR="0" lvl="0" indent="0" algn="ctr" rtl="0">
              <a:lnSpc>
                <a:spcPct val="150000"/>
              </a:lnSpc>
              <a:spcBef>
                <a:spcPts val="0"/>
              </a:spcBef>
              <a:spcAft>
                <a:spcPts val="0"/>
              </a:spcAft>
              <a:buNone/>
            </a:pPr>
            <a:r>
              <a:rPr lang="en-US" sz="2400">
                <a:solidFill>
                  <a:schemeClr val="dk1"/>
                </a:solidFill>
                <a:latin typeface="Calibri"/>
                <a:ea typeface="Calibri"/>
                <a:cs typeface="Calibri"/>
                <a:sym typeface="Calibri"/>
              </a:rPr>
              <a:t>But if experiences in nature are not available for future generations, where will stewards of the Earth come from? </a:t>
            </a:r>
            <a:endParaRPr/>
          </a:p>
        </p:txBody>
      </p:sp>
      <p:pic>
        <p:nvPicPr>
          <p:cNvPr id="428" name="Google Shape;428;p54" descr="birdinhand">
            <a:hlinkClick r:id="rId3"/>
          </p:cNvPr>
          <p:cNvPicPr preferRelativeResize="0"/>
          <p:nvPr/>
        </p:nvPicPr>
        <p:blipFill rotWithShape="1">
          <a:blip r:embed="rId4">
            <a:alphaModFix/>
          </a:blip>
          <a:srcRect/>
          <a:stretch/>
        </p:blipFill>
        <p:spPr>
          <a:xfrm rot="198015">
            <a:off x="2565400" y="470603"/>
            <a:ext cx="3175000" cy="215423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95000" algn="tl" rotWithShape="0">
              <a:srgbClr val="000000">
                <a:alpha val="2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000"/>
                                        <p:tgtEl>
                                          <p:spTgt spid="427">
                                            <p:txEl>
                                              <p:pRg st="0" end="0"/>
                                            </p:txEl>
                                          </p:spTgt>
                                        </p:tgtEl>
                                      </p:cBhvr>
                                    </p:animEffect>
                                    <p:set>
                                      <p:cBhvr>
                                        <p:cTn id="7" dur="1" fill="hold">
                                          <p:stCondLst>
                                            <p:cond delay="1000"/>
                                          </p:stCondLst>
                                        </p:cTn>
                                        <p:tgtEl>
                                          <p:spTgt spid="427">
                                            <p:txEl>
                                              <p:pRg st="0" end="0"/>
                                            </p:txEl>
                                          </p:spTgt>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1000"/>
                                        <p:tgtEl>
                                          <p:spTgt spid="427">
                                            <p:txEl>
                                              <p:pRg st="1" end="1"/>
                                            </p:txEl>
                                          </p:spTgt>
                                        </p:tgtEl>
                                      </p:cBhvr>
                                    </p:animEffect>
                                    <p:set>
                                      <p:cBhvr>
                                        <p:cTn id="12" dur="1" fill="hold">
                                          <p:stCondLst>
                                            <p:cond delay="1000"/>
                                          </p:stCondLst>
                                        </p:cTn>
                                        <p:tgtEl>
                                          <p:spTgt spid="427">
                                            <p:txEl>
                                              <p:pRg st="1" end="1"/>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1000"/>
                                        <p:tgtEl>
                                          <p:spTgt spid="427">
                                            <p:txEl>
                                              <p:pRg st="2" end="2"/>
                                            </p:txEl>
                                          </p:spTgt>
                                        </p:tgtEl>
                                      </p:cBhvr>
                                    </p:animEffect>
                                    <p:set>
                                      <p:cBhvr>
                                        <p:cTn id="17" dur="1" fill="hold">
                                          <p:stCondLst>
                                            <p:cond delay="1000"/>
                                          </p:stCondLst>
                                        </p:cTn>
                                        <p:tgtEl>
                                          <p:spTgt spid="427">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55"/>
          <p:cNvSpPr/>
          <p:nvPr/>
        </p:nvSpPr>
        <p:spPr>
          <a:xfrm>
            <a:off x="1066800" y="540863"/>
            <a:ext cx="7848600" cy="3785652"/>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800" dirty="0">
                <a:solidFill>
                  <a:schemeClr val="dk1"/>
                </a:solidFill>
                <a:latin typeface="Calibri"/>
                <a:ea typeface="Calibri"/>
                <a:cs typeface="Calibri"/>
                <a:sym typeface="Calibri"/>
              </a:rPr>
              <a:t>"This is an opportunity for children to discover not only who they are, but to discover where their strength </a:t>
            </a:r>
            <a:r>
              <a:rPr lang="en-US" sz="2800" dirty="0" smtClean="0">
                <a:solidFill>
                  <a:schemeClr val="dk1"/>
                </a:solidFill>
                <a:latin typeface="Calibri"/>
                <a:ea typeface="Calibri"/>
                <a:cs typeface="Calibri"/>
                <a:sym typeface="Calibri"/>
              </a:rPr>
              <a:t>comes </a:t>
            </a:r>
            <a:r>
              <a:rPr lang="en-US" sz="2800" dirty="0">
                <a:solidFill>
                  <a:schemeClr val="dk1"/>
                </a:solidFill>
                <a:latin typeface="Calibri"/>
                <a:ea typeface="Calibri"/>
                <a:cs typeface="Calibri"/>
                <a:sym typeface="Calibri"/>
              </a:rPr>
              <a:t>from. An opportunity like that can change the lives of the kids."</a:t>
            </a:r>
            <a:r>
              <a:rPr lang="en-US" sz="2800" dirty="0">
                <a:solidFill>
                  <a:srgbClr val="E36C09"/>
                </a:solidFill>
                <a:latin typeface="Calibri"/>
                <a:ea typeface="Calibri"/>
                <a:cs typeface="Calibri"/>
                <a:sym typeface="Calibri"/>
              </a:rPr>
              <a:t/>
            </a:r>
            <a:br>
              <a:rPr lang="en-US" sz="2800" dirty="0">
                <a:solidFill>
                  <a:srgbClr val="E36C09"/>
                </a:solidFill>
                <a:latin typeface="Calibri"/>
                <a:ea typeface="Calibri"/>
                <a:cs typeface="Calibri"/>
                <a:sym typeface="Calibri"/>
              </a:rPr>
            </a:br>
            <a:endParaRPr sz="2800" dirty="0">
              <a:solidFill>
                <a:srgbClr val="E36C09"/>
              </a:solidFill>
              <a:latin typeface="Calibri"/>
              <a:ea typeface="Calibri"/>
              <a:cs typeface="Calibri"/>
              <a:sym typeface="Calibri"/>
            </a:endParaRPr>
          </a:p>
          <a:p>
            <a:pPr marL="0" marR="0" lvl="0" indent="0" algn="r" rtl="0">
              <a:spcBef>
                <a:spcPts val="0"/>
              </a:spcBef>
              <a:spcAft>
                <a:spcPts val="0"/>
              </a:spcAft>
              <a:buNone/>
            </a:pPr>
            <a:r>
              <a:rPr lang="en-US" sz="2400" dirty="0">
                <a:solidFill>
                  <a:srgbClr val="E36C09"/>
                </a:solidFill>
                <a:latin typeface="Calibri"/>
                <a:ea typeface="Calibri"/>
                <a:cs typeface="Calibri"/>
                <a:sym typeface="Calibri"/>
              </a:rPr>
              <a:t>-</a:t>
            </a:r>
            <a:r>
              <a:rPr lang="en-US" sz="2400" b="1" dirty="0">
                <a:solidFill>
                  <a:srgbClr val="4F6128"/>
                </a:solidFill>
                <a:latin typeface="Calibri"/>
                <a:ea typeface="Calibri"/>
                <a:cs typeface="Calibri"/>
                <a:sym typeface="Calibri"/>
              </a:rPr>
              <a:t>Marjorie </a:t>
            </a:r>
            <a:r>
              <a:rPr lang="en-US" sz="2400" b="1" dirty="0" err="1">
                <a:solidFill>
                  <a:srgbClr val="4F6128"/>
                </a:solidFill>
                <a:latin typeface="Calibri"/>
                <a:ea typeface="Calibri"/>
                <a:cs typeface="Calibri"/>
                <a:sym typeface="Calibri"/>
              </a:rPr>
              <a:t>Lamarre</a:t>
            </a:r>
            <a:r>
              <a:rPr lang="en-US" sz="2400" b="1" dirty="0">
                <a:solidFill>
                  <a:srgbClr val="4F6128"/>
                </a:solidFill>
                <a:latin typeface="Calibri"/>
                <a:ea typeface="Calibri"/>
                <a:cs typeface="Calibri"/>
                <a:sym typeface="Calibri"/>
              </a:rPr>
              <a:t/>
            </a:r>
            <a:br>
              <a:rPr lang="en-US" sz="2400" b="1" dirty="0">
                <a:solidFill>
                  <a:srgbClr val="4F6128"/>
                </a:solidFill>
                <a:latin typeface="Calibri"/>
                <a:ea typeface="Calibri"/>
                <a:cs typeface="Calibri"/>
                <a:sym typeface="Calibri"/>
              </a:rPr>
            </a:br>
            <a:r>
              <a:rPr lang="en-US" sz="2400" b="1" dirty="0">
                <a:solidFill>
                  <a:srgbClr val="4F6128"/>
                </a:solidFill>
                <a:latin typeface="Calibri"/>
                <a:ea typeface="Calibri"/>
                <a:cs typeface="Calibri"/>
                <a:sym typeface="Calibri"/>
              </a:rPr>
              <a:t>5th grade teacher, </a:t>
            </a:r>
            <a:endParaRPr sz="2400" b="1" dirty="0">
              <a:solidFill>
                <a:srgbClr val="4F6128"/>
              </a:solidFill>
              <a:latin typeface="Calibri"/>
              <a:ea typeface="Calibri"/>
              <a:cs typeface="Calibri"/>
              <a:sym typeface="Calibri"/>
            </a:endParaRPr>
          </a:p>
          <a:p>
            <a:pPr marL="0" marR="0" lvl="0" indent="0" algn="r" rtl="0">
              <a:spcBef>
                <a:spcPts val="0"/>
              </a:spcBef>
              <a:spcAft>
                <a:spcPts val="0"/>
              </a:spcAft>
              <a:buNone/>
            </a:pPr>
            <a:r>
              <a:rPr lang="en-US" sz="2400" b="1" dirty="0">
                <a:solidFill>
                  <a:srgbClr val="4F6128"/>
                </a:solidFill>
                <a:latin typeface="Calibri"/>
                <a:ea typeface="Calibri"/>
                <a:cs typeface="Calibri"/>
                <a:sym typeface="Calibri"/>
              </a:rPr>
              <a:t>John Muir Elementary</a:t>
            </a:r>
            <a:endParaRPr dirty="0"/>
          </a:p>
        </p:txBody>
      </p:sp>
      <p:pic>
        <p:nvPicPr>
          <p:cNvPr id="435" name="Google Shape;435;p55" descr="https://islandwood.org/sites/default/files/Allergypage.jpg"/>
          <p:cNvPicPr preferRelativeResize="0"/>
          <p:nvPr/>
        </p:nvPicPr>
        <p:blipFill rotWithShape="1">
          <a:blip r:embed="rId3">
            <a:alphaModFix/>
          </a:blip>
          <a:srcRect/>
          <a:stretch/>
        </p:blipFill>
        <p:spPr>
          <a:xfrm>
            <a:off x="487680" y="2869140"/>
            <a:ext cx="5029200" cy="3195022"/>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56"/>
          <p:cNvPicPr preferRelativeResize="0"/>
          <p:nvPr/>
        </p:nvPicPr>
        <p:blipFill rotWithShape="1">
          <a:blip r:embed="rId3">
            <a:alphaModFix/>
          </a:blip>
          <a:srcRect/>
          <a:stretch/>
        </p:blipFill>
        <p:spPr>
          <a:xfrm>
            <a:off x="2605881" y="228600"/>
            <a:ext cx="4084637" cy="1920875"/>
          </a:xfrm>
          <a:prstGeom prst="rect">
            <a:avLst/>
          </a:prstGeom>
          <a:noFill/>
          <a:ln>
            <a:noFill/>
          </a:ln>
        </p:spPr>
      </p:pic>
      <p:sp>
        <p:nvSpPr>
          <p:cNvPr id="441" name="Google Shape;441;p56"/>
          <p:cNvSpPr/>
          <p:nvPr/>
        </p:nvSpPr>
        <p:spPr>
          <a:xfrm>
            <a:off x="0" y="2507177"/>
            <a:ext cx="4114800" cy="61555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rgbClr val="3B1604"/>
                </a:solidFill>
                <a:latin typeface="Corbel"/>
                <a:ea typeface="Corbel"/>
                <a:cs typeface="Corbel"/>
                <a:sym typeface="Corbel"/>
              </a:rPr>
              <a:t>Urban Environmental Education</a:t>
            </a:r>
            <a:endParaRPr/>
          </a:p>
          <a:p>
            <a:pPr marL="0" marR="0" lvl="0" indent="0" algn="ctr" rtl="0">
              <a:spcBef>
                <a:spcPts val="0"/>
              </a:spcBef>
              <a:spcAft>
                <a:spcPts val="0"/>
              </a:spcAft>
              <a:buNone/>
            </a:pPr>
            <a:r>
              <a:rPr lang="en-US" sz="1600" b="1">
                <a:solidFill>
                  <a:srgbClr val="3B1604"/>
                </a:solidFill>
                <a:latin typeface="Corbel"/>
                <a:ea typeface="Corbel"/>
                <a:cs typeface="Corbel"/>
                <a:sym typeface="Corbel"/>
              </a:rPr>
              <a:t>Seattle</a:t>
            </a:r>
            <a:endParaRPr sz="1600" b="1">
              <a:solidFill>
                <a:srgbClr val="3B1604"/>
              </a:solidFill>
              <a:latin typeface="Corbel"/>
              <a:ea typeface="Corbel"/>
              <a:cs typeface="Corbel"/>
              <a:sym typeface="Corbel"/>
            </a:endParaRPr>
          </a:p>
        </p:txBody>
      </p:sp>
      <p:sp>
        <p:nvSpPr>
          <p:cNvPr id="442" name="Google Shape;442;p56"/>
          <p:cNvSpPr/>
          <p:nvPr/>
        </p:nvSpPr>
        <p:spPr>
          <a:xfrm>
            <a:off x="4648200" y="2507176"/>
            <a:ext cx="4419600" cy="615553"/>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rgbClr val="3B1604"/>
                </a:solidFill>
                <a:latin typeface="Corbel"/>
                <a:ea typeface="Corbel"/>
                <a:cs typeface="Corbel"/>
                <a:sym typeface="Corbel"/>
              </a:rPr>
              <a:t>Education for Environment &amp; Community</a:t>
            </a:r>
            <a:endParaRPr/>
          </a:p>
          <a:p>
            <a:pPr marL="0" marR="0" lvl="0" indent="0" algn="ctr" rtl="0">
              <a:spcBef>
                <a:spcPts val="0"/>
              </a:spcBef>
              <a:spcAft>
                <a:spcPts val="0"/>
              </a:spcAft>
              <a:buNone/>
            </a:pPr>
            <a:r>
              <a:rPr lang="en-US" sz="1600" b="1">
                <a:solidFill>
                  <a:srgbClr val="3B1604"/>
                </a:solidFill>
                <a:latin typeface="Corbel"/>
                <a:ea typeface="Corbel"/>
                <a:cs typeface="Corbel"/>
                <a:sym typeface="Corbel"/>
              </a:rPr>
              <a:t>Bainbridge Island</a:t>
            </a:r>
            <a:endParaRPr sz="1600" b="1">
              <a:solidFill>
                <a:srgbClr val="3B1604"/>
              </a:solidFill>
              <a:latin typeface="Corbel"/>
              <a:ea typeface="Corbel"/>
              <a:cs typeface="Corbel"/>
              <a:sym typeface="Corbel"/>
            </a:endParaRPr>
          </a:p>
        </p:txBody>
      </p:sp>
      <p:pic>
        <p:nvPicPr>
          <p:cNvPr id="443" name="Google Shape;443;p56"/>
          <p:cNvPicPr preferRelativeResize="0"/>
          <p:nvPr/>
        </p:nvPicPr>
        <p:blipFill rotWithShape="1">
          <a:blip r:embed="rId4">
            <a:alphaModFix/>
          </a:blip>
          <a:srcRect/>
          <a:stretch/>
        </p:blipFill>
        <p:spPr>
          <a:xfrm>
            <a:off x="152400" y="3179083"/>
            <a:ext cx="4175918" cy="2759020"/>
          </a:xfrm>
          <a:prstGeom prst="rect">
            <a:avLst/>
          </a:prstGeom>
          <a:noFill/>
          <a:ln>
            <a:noFill/>
          </a:ln>
        </p:spPr>
      </p:pic>
      <p:pic>
        <p:nvPicPr>
          <p:cNvPr id="444" name="Google Shape;444;p56"/>
          <p:cNvPicPr preferRelativeResize="0"/>
          <p:nvPr/>
        </p:nvPicPr>
        <p:blipFill rotWithShape="1">
          <a:blip r:embed="rId5">
            <a:alphaModFix/>
          </a:blip>
          <a:srcRect/>
          <a:stretch/>
        </p:blipFill>
        <p:spPr>
          <a:xfrm>
            <a:off x="4791291" y="3165635"/>
            <a:ext cx="4063621" cy="2724683"/>
          </a:xfrm>
          <a:prstGeom prst="rect">
            <a:avLst/>
          </a:prstGeom>
          <a:noFill/>
          <a:ln>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49" name="Google Shape;449;p57"/>
          <p:cNvPicPr preferRelativeResize="0"/>
          <p:nvPr/>
        </p:nvPicPr>
        <p:blipFill rotWithShape="1">
          <a:blip r:embed="rId3">
            <a:alphaModFix/>
          </a:blip>
          <a:srcRect/>
          <a:stretch/>
        </p:blipFill>
        <p:spPr>
          <a:xfrm>
            <a:off x="3657600" y="1274284"/>
            <a:ext cx="5333425" cy="4840766"/>
          </a:xfrm>
          <a:prstGeom prst="rect">
            <a:avLst/>
          </a:prstGeom>
          <a:noFill/>
          <a:ln>
            <a:noFill/>
          </a:ln>
        </p:spPr>
      </p:pic>
      <p:sp>
        <p:nvSpPr>
          <p:cNvPr id="450" name="Google Shape;450;p57"/>
          <p:cNvSpPr/>
          <p:nvPr/>
        </p:nvSpPr>
        <p:spPr>
          <a:xfrm>
            <a:off x="1905000" y="165830"/>
            <a:ext cx="7162800" cy="83099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b="1">
                <a:solidFill>
                  <a:srgbClr val="3B1604"/>
                </a:solidFill>
                <a:latin typeface="Corbel"/>
                <a:ea typeface="Corbel"/>
                <a:cs typeface="Corbel"/>
                <a:sym typeface="Corbel"/>
              </a:rPr>
              <a:t>Master of Arts in Education (M. A. Ed.)</a:t>
            </a:r>
            <a:endParaRPr/>
          </a:p>
          <a:p>
            <a:pPr marL="0" marR="0" lvl="0" indent="0" algn="l" rtl="0">
              <a:spcBef>
                <a:spcPts val="0"/>
              </a:spcBef>
              <a:spcAft>
                <a:spcPts val="0"/>
              </a:spcAft>
              <a:buNone/>
            </a:pPr>
            <a:r>
              <a:rPr lang="en-US" sz="2400" b="1">
                <a:solidFill>
                  <a:srgbClr val="3B1604"/>
                </a:solidFill>
                <a:latin typeface="Corbel"/>
                <a:ea typeface="Corbel"/>
                <a:cs typeface="Corbel"/>
                <a:sym typeface="Corbel"/>
              </a:rPr>
              <a:t> in Urban Environmental Education</a:t>
            </a:r>
            <a:r>
              <a:rPr lang="en-US" sz="1800" b="1">
                <a:solidFill>
                  <a:srgbClr val="3B1604"/>
                </a:solidFill>
                <a:latin typeface="Corbel"/>
                <a:ea typeface="Corbel"/>
                <a:cs typeface="Corbel"/>
                <a:sym typeface="Corbel"/>
              </a:rPr>
              <a:t> </a:t>
            </a:r>
            <a:endParaRPr sz="1800">
              <a:solidFill>
                <a:schemeClr val="dk1"/>
              </a:solidFill>
              <a:latin typeface="Calibri"/>
              <a:ea typeface="Calibri"/>
              <a:cs typeface="Calibri"/>
              <a:sym typeface="Calibri"/>
            </a:endParaRPr>
          </a:p>
        </p:txBody>
      </p:sp>
      <p:sp>
        <p:nvSpPr>
          <p:cNvPr id="451" name="Google Shape;451;p57"/>
          <p:cNvSpPr/>
          <p:nvPr/>
        </p:nvSpPr>
        <p:spPr>
          <a:xfrm>
            <a:off x="76200" y="1274284"/>
            <a:ext cx="3429000" cy="470898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b="1" dirty="0">
                <a:solidFill>
                  <a:schemeClr val="dk1"/>
                </a:solidFill>
                <a:latin typeface="Calibri"/>
                <a:ea typeface="Calibri"/>
                <a:cs typeface="Calibri"/>
                <a:sym typeface="Calibri"/>
              </a:rPr>
              <a:t>City as Classroom, Urban Ecology, Justice &amp; Equity, Community Education</a:t>
            </a:r>
            <a:endParaRPr dirty="0"/>
          </a:p>
          <a:p>
            <a:pPr marL="285744" marR="0" lvl="0" indent="-285744"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Five quarters of integrated academics in Seattle, WA, credits from Antioch University</a:t>
            </a:r>
            <a:endParaRPr dirty="0"/>
          </a:p>
          <a:p>
            <a:pPr marL="285744" marR="0" lvl="0" indent="-285744"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A nine-month, paid community based practicum</a:t>
            </a:r>
            <a:endParaRPr dirty="0"/>
          </a:p>
          <a:p>
            <a:pPr marL="285744" marR="0" lvl="0" indent="-285744"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Teaching through various community based organizations</a:t>
            </a:r>
            <a:endParaRPr dirty="0"/>
          </a:p>
          <a:p>
            <a:pPr marL="285744" marR="0" lvl="0" indent="-285744"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Rethinking traditional environmental education for an urban context</a:t>
            </a:r>
            <a:endParaRPr sz="20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58"/>
          <p:cNvPicPr preferRelativeResize="0"/>
          <p:nvPr/>
        </p:nvPicPr>
        <p:blipFill rotWithShape="1">
          <a:blip r:embed="rId3">
            <a:alphaModFix/>
          </a:blip>
          <a:srcRect l="13596" r="13165"/>
          <a:stretch/>
        </p:blipFill>
        <p:spPr>
          <a:xfrm>
            <a:off x="3276600" y="1238336"/>
            <a:ext cx="5691192" cy="5166753"/>
          </a:xfrm>
          <a:prstGeom prst="rect">
            <a:avLst/>
          </a:prstGeom>
          <a:noFill/>
          <a:ln>
            <a:noFill/>
          </a:ln>
        </p:spPr>
      </p:pic>
      <p:sp>
        <p:nvSpPr>
          <p:cNvPr id="457" name="Google Shape;457;p58"/>
          <p:cNvSpPr/>
          <p:nvPr/>
        </p:nvSpPr>
        <p:spPr>
          <a:xfrm>
            <a:off x="1219200" y="152400"/>
            <a:ext cx="6477000" cy="830997"/>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400" b="1">
                <a:solidFill>
                  <a:srgbClr val="3B1604"/>
                </a:solidFill>
                <a:latin typeface="Corbel"/>
                <a:ea typeface="Corbel"/>
                <a:cs typeface="Corbel"/>
                <a:sym typeface="Corbel"/>
              </a:rPr>
              <a:t>Graduate Certificate in </a:t>
            </a:r>
            <a:endParaRPr/>
          </a:p>
          <a:p>
            <a:pPr marL="0" marR="0" lvl="0" indent="0" algn="ctr" rtl="0">
              <a:spcBef>
                <a:spcPts val="0"/>
              </a:spcBef>
              <a:spcAft>
                <a:spcPts val="0"/>
              </a:spcAft>
              <a:buNone/>
            </a:pPr>
            <a:r>
              <a:rPr lang="en-US" sz="2400" b="1">
                <a:solidFill>
                  <a:srgbClr val="3B1604"/>
                </a:solidFill>
                <a:latin typeface="Corbel"/>
                <a:ea typeface="Corbel"/>
                <a:cs typeface="Corbel"/>
                <a:sym typeface="Corbel"/>
              </a:rPr>
              <a:t>Education for Environment &amp; Community</a:t>
            </a:r>
            <a:endParaRPr sz="2400" b="1">
              <a:solidFill>
                <a:schemeClr val="dk1"/>
              </a:solidFill>
              <a:latin typeface="Corbel"/>
              <a:ea typeface="Corbel"/>
              <a:cs typeface="Corbel"/>
              <a:sym typeface="Corbel"/>
            </a:endParaRPr>
          </a:p>
        </p:txBody>
      </p:sp>
      <p:sp>
        <p:nvSpPr>
          <p:cNvPr id="458" name="Google Shape;458;p58"/>
          <p:cNvSpPr/>
          <p:nvPr/>
        </p:nvSpPr>
        <p:spPr>
          <a:xfrm>
            <a:off x="152400" y="1326775"/>
            <a:ext cx="2971800" cy="480131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Living, Learning, and Teaching in the Pacific Northwest</a:t>
            </a:r>
            <a:endParaRPr/>
          </a:p>
          <a:p>
            <a:pPr marL="285744" marR="0" lvl="0" indent="-285744"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Ten-month mentored residency on Bainbridge Island, WA</a:t>
            </a:r>
            <a:endParaRPr/>
          </a:p>
          <a:p>
            <a:pPr marL="285744" marR="0" lvl="0" indent="-285744"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Teaching the IslandWood School Overnight Program</a:t>
            </a:r>
            <a:endParaRPr/>
          </a:p>
          <a:p>
            <a:pPr marL="285744" marR="0" lvl="0" indent="-285744"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Work with Puget Sound-area elementary schools</a:t>
            </a:r>
            <a:endParaRPr/>
          </a:p>
          <a:p>
            <a:pPr marL="285744" marR="0" lvl="0" indent="-285744"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Learning the best practices of experiential, environmental, and multicultural education</a:t>
            </a:r>
            <a:endParaRPr/>
          </a:p>
          <a:p>
            <a:pPr marL="285744" marR="0" lvl="0" indent="-285744"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Options to complete your degree at the University of Washington</a:t>
            </a:r>
            <a:endParaRPr sz="18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59"/>
          <p:cNvSpPr txBox="1">
            <a:spLocks noGrp="1"/>
          </p:cNvSpPr>
          <p:nvPr>
            <p:ph type="title"/>
          </p:nvPr>
        </p:nvSpPr>
        <p:spPr>
          <a:xfrm>
            <a:off x="0" y="152400"/>
            <a:ext cx="8534400" cy="2057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400"/>
              <a:buFont typeface="Corbel"/>
              <a:buNone/>
            </a:pPr>
            <a:r>
              <a:rPr lang="en-US" sz="2400" dirty="0">
                <a:solidFill>
                  <a:schemeClr val="dk1"/>
                </a:solidFill>
                <a:latin typeface="Corbel"/>
                <a:ea typeface="Corbel"/>
                <a:cs typeface="Corbel"/>
                <a:sym typeface="Corbel"/>
              </a:rPr>
              <a:t>"As educators, we need to build stories that young people can imagine themselves in. As urban environmental educators, we help build strong narratives that acknowledge the built environment and put youth firmly into the center of it, bringing value to their engagement in its unfolding future.“ </a:t>
            </a:r>
            <a:r>
              <a:rPr lang="en-US" sz="1800" dirty="0">
                <a:solidFill>
                  <a:srgbClr val="76923C"/>
                </a:solidFill>
                <a:latin typeface="Corbel"/>
                <a:ea typeface="Corbel"/>
                <a:cs typeface="Corbel"/>
                <a:sym typeface="Corbel"/>
              </a:rPr>
              <a:t/>
            </a:r>
            <a:br>
              <a:rPr lang="en-US" sz="1800" dirty="0">
                <a:solidFill>
                  <a:srgbClr val="76923C"/>
                </a:solidFill>
                <a:latin typeface="Corbel"/>
                <a:ea typeface="Corbel"/>
                <a:cs typeface="Corbel"/>
                <a:sym typeface="Corbel"/>
              </a:rPr>
            </a:br>
            <a:r>
              <a:rPr lang="en-US" sz="1800" dirty="0">
                <a:solidFill>
                  <a:srgbClr val="76923C"/>
                </a:solidFill>
                <a:latin typeface="Corbel"/>
                <a:ea typeface="Corbel"/>
                <a:cs typeface="Corbel"/>
                <a:sym typeface="Corbel"/>
              </a:rPr>
              <a:t>					</a:t>
            </a:r>
            <a:r>
              <a:rPr lang="en-US" sz="1800" b="1" dirty="0">
                <a:solidFill>
                  <a:srgbClr val="76923C"/>
                </a:solidFill>
                <a:latin typeface="Corbel"/>
                <a:ea typeface="Corbel"/>
                <a:cs typeface="Corbel"/>
                <a:sym typeface="Corbel"/>
              </a:rPr>
              <a:t>-Lenny Haynes</a:t>
            </a:r>
            <a:br>
              <a:rPr lang="en-US" sz="1800" b="1" dirty="0">
                <a:solidFill>
                  <a:srgbClr val="76923C"/>
                </a:solidFill>
                <a:latin typeface="Corbel"/>
                <a:ea typeface="Corbel"/>
                <a:cs typeface="Corbel"/>
                <a:sym typeface="Corbel"/>
              </a:rPr>
            </a:br>
            <a:r>
              <a:rPr lang="en-US" sz="1800" b="1" dirty="0">
                <a:solidFill>
                  <a:srgbClr val="76923C"/>
                </a:solidFill>
                <a:latin typeface="Corbel"/>
                <a:ea typeface="Corbel"/>
                <a:cs typeface="Corbel"/>
                <a:sym typeface="Corbel"/>
              </a:rPr>
              <a:t>					</a:t>
            </a:r>
            <a:r>
              <a:rPr lang="en-US" sz="1800" b="1" dirty="0">
                <a:solidFill>
                  <a:srgbClr val="76923C"/>
                </a:solidFill>
                <a:latin typeface="Calibri"/>
                <a:ea typeface="Calibri"/>
                <a:cs typeface="Calibri"/>
                <a:sym typeface="Calibri"/>
              </a:rPr>
              <a:t>Urban </a:t>
            </a:r>
            <a:r>
              <a:rPr lang="en-US" sz="1800" b="1" dirty="0" err="1">
                <a:solidFill>
                  <a:srgbClr val="76923C"/>
                </a:solidFill>
                <a:latin typeface="Calibri"/>
                <a:ea typeface="Calibri"/>
                <a:cs typeface="Calibri"/>
                <a:sym typeface="Calibri"/>
              </a:rPr>
              <a:t>Env</a:t>
            </a:r>
            <a:r>
              <a:rPr lang="en-US" sz="1800" b="1" dirty="0">
                <a:solidFill>
                  <a:srgbClr val="76923C"/>
                </a:solidFill>
                <a:latin typeface="Calibri"/>
                <a:ea typeface="Calibri"/>
                <a:cs typeface="Calibri"/>
                <a:sym typeface="Calibri"/>
              </a:rPr>
              <a:t>. Education Alumnus</a:t>
            </a:r>
            <a:r>
              <a:rPr lang="en-US" sz="1800" dirty="0">
                <a:solidFill>
                  <a:srgbClr val="76923C"/>
                </a:solidFill>
                <a:latin typeface="Corbel"/>
                <a:ea typeface="Corbel"/>
                <a:cs typeface="Corbel"/>
                <a:sym typeface="Corbel"/>
              </a:rPr>
              <a:t/>
            </a:r>
            <a:br>
              <a:rPr lang="en-US" sz="1800" dirty="0">
                <a:solidFill>
                  <a:srgbClr val="76923C"/>
                </a:solidFill>
                <a:latin typeface="Corbel"/>
                <a:ea typeface="Corbel"/>
                <a:cs typeface="Corbel"/>
                <a:sym typeface="Corbel"/>
              </a:rPr>
            </a:br>
            <a:endParaRPr sz="1800" dirty="0">
              <a:solidFill>
                <a:srgbClr val="76923C"/>
              </a:solidFill>
              <a:latin typeface="Calibri"/>
              <a:ea typeface="Calibri"/>
              <a:cs typeface="Calibri"/>
              <a:sym typeface="Calibri"/>
            </a:endParaRPr>
          </a:p>
        </p:txBody>
      </p:sp>
      <p:pic>
        <p:nvPicPr>
          <p:cNvPr id="464" name="Google Shape;464;p59"/>
          <p:cNvPicPr preferRelativeResize="0">
            <a:picLocks noGrp="1"/>
          </p:cNvPicPr>
          <p:nvPr>
            <p:ph type="body" idx="1"/>
          </p:nvPr>
        </p:nvPicPr>
        <p:blipFill rotWithShape="1">
          <a:blip r:embed="rId3">
            <a:alphaModFix/>
          </a:blip>
          <a:srcRect t="3910" b="11819"/>
          <a:stretch/>
        </p:blipFill>
        <p:spPr>
          <a:xfrm>
            <a:off x="351414" y="2880361"/>
            <a:ext cx="5814847" cy="3265804"/>
          </a:xfrm>
          <a:prstGeom prst="rect">
            <a:avLst/>
          </a:prstGeom>
          <a:noFill/>
          <a:ln>
            <a:noFill/>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60"/>
          <p:cNvSpPr txBox="1">
            <a:spLocks noGrp="1"/>
          </p:cNvSpPr>
          <p:nvPr>
            <p:ph type="title"/>
          </p:nvPr>
        </p:nvSpPr>
        <p:spPr>
          <a:xfrm>
            <a:off x="0" y="0"/>
            <a:ext cx="8458200" cy="865188"/>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600"/>
              <a:buFont typeface="Calibri"/>
              <a:buNone/>
            </a:pPr>
            <a:r>
              <a:rPr lang="en-US" sz="3600">
                <a:solidFill>
                  <a:schemeClr val="dk1"/>
                </a:solidFill>
                <a:latin typeface="Calibri"/>
                <a:ea typeface="Calibri"/>
                <a:cs typeface="Calibri"/>
                <a:sym typeface="Calibri"/>
              </a:rPr>
              <a:t>Program numbers</a:t>
            </a:r>
            <a:endParaRPr sz="3600">
              <a:solidFill>
                <a:schemeClr val="dk1"/>
              </a:solidFill>
              <a:latin typeface="Calibri"/>
              <a:ea typeface="Calibri"/>
              <a:cs typeface="Calibri"/>
              <a:sym typeface="Calibri"/>
            </a:endParaRPr>
          </a:p>
        </p:txBody>
      </p:sp>
      <p:sp>
        <p:nvSpPr>
          <p:cNvPr id="471" name="Google Shape;471;p60"/>
          <p:cNvSpPr txBox="1"/>
          <p:nvPr/>
        </p:nvSpPr>
        <p:spPr>
          <a:xfrm>
            <a:off x="2514600" y="1152257"/>
            <a:ext cx="2705100" cy="82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i="1" dirty="0">
                <a:solidFill>
                  <a:schemeClr val="dk1"/>
                </a:solidFill>
                <a:latin typeface="Arial"/>
                <a:ea typeface="Arial"/>
                <a:cs typeface="Arial"/>
                <a:sym typeface="Arial"/>
              </a:rPr>
              <a:t>4,400+ children in our School Overnight Program from 90 schools</a:t>
            </a:r>
            <a:endParaRPr sz="1600" b="1" i="1" dirty="0">
              <a:solidFill>
                <a:schemeClr val="dk1"/>
              </a:solidFill>
              <a:latin typeface="Arial"/>
              <a:ea typeface="Arial"/>
              <a:cs typeface="Arial"/>
              <a:sym typeface="Arial"/>
            </a:endParaRPr>
          </a:p>
        </p:txBody>
      </p:sp>
      <p:sp>
        <p:nvSpPr>
          <p:cNvPr id="472" name="Google Shape;472;p60"/>
          <p:cNvSpPr txBox="1"/>
          <p:nvPr/>
        </p:nvSpPr>
        <p:spPr>
          <a:xfrm>
            <a:off x="6276974" y="2609512"/>
            <a:ext cx="2741613" cy="107721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i="1" dirty="0">
                <a:solidFill>
                  <a:schemeClr val="dk1"/>
                </a:solidFill>
                <a:latin typeface="Arial"/>
                <a:ea typeface="Arial"/>
                <a:cs typeface="Arial"/>
                <a:sym typeface="Arial"/>
              </a:rPr>
              <a:t>Workshops serve several hundred teachers in the region </a:t>
            </a:r>
            <a:endParaRPr dirty="0"/>
          </a:p>
          <a:p>
            <a:pPr marL="0" marR="0" lvl="0" indent="0" algn="l" rtl="0">
              <a:spcBef>
                <a:spcPts val="0"/>
              </a:spcBef>
              <a:spcAft>
                <a:spcPts val="0"/>
              </a:spcAft>
              <a:buNone/>
            </a:pPr>
            <a:endParaRPr sz="1600" b="1" i="1" dirty="0">
              <a:solidFill>
                <a:schemeClr val="dk1"/>
              </a:solidFill>
              <a:latin typeface="Arial"/>
              <a:ea typeface="Arial"/>
              <a:cs typeface="Arial"/>
              <a:sym typeface="Arial"/>
            </a:endParaRPr>
          </a:p>
        </p:txBody>
      </p:sp>
      <p:pic>
        <p:nvPicPr>
          <p:cNvPr id="473" name="Google Shape;473;p60" descr="Kids faces b&amp;w"/>
          <p:cNvPicPr preferRelativeResize="0"/>
          <p:nvPr/>
        </p:nvPicPr>
        <p:blipFill rotWithShape="1">
          <a:blip r:embed="rId3">
            <a:alphaModFix/>
          </a:blip>
          <a:srcRect b="6250"/>
          <a:stretch/>
        </p:blipFill>
        <p:spPr>
          <a:xfrm>
            <a:off x="552167" y="764907"/>
            <a:ext cx="1704975" cy="1600200"/>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pic>
        <p:nvPicPr>
          <p:cNvPr id="474" name="Google Shape;474;p60" descr="Teachers with Denise hands up"/>
          <p:cNvPicPr preferRelativeResize="0"/>
          <p:nvPr/>
        </p:nvPicPr>
        <p:blipFill rotWithShape="1">
          <a:blip r:embed="rId4">
            <a:alphaModFix/>
          </a:blip>
          <a:srcRect/>
          <a:stretch/>
        </p:blipFill>
        <p:spPr>
          <a:xfrm>
            <a:off x="6276974" y="619320"/>
            <a:ext cx="2419647" cy="1745787"/>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475" name="Google Shape;475;p60"/>
          <p:cNvSpPr txBox="1"/>
          <p:nvPr/>
        </p:nvSpPr>
        <p:spPr>
          <a:xfrm>
            <a:off x="6630340" y="4450920"/>
            <a:ext cx="2760663" cy="825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i="1" dirty="0">
                <a:solidFill>
                  <a:schemeClr val="dk1"/>
                </a:solidFill>
                <a:latin typeface="Arial"/>
                <a:ea typeface="Arial"/>
                <a:cs typeface="Arial"/>
                <a:sym typeface="Arial"/>
              </a:rPr>
              <a:t>8,000+ kids, adults, and families in summer  and weekend programs</a:t>
            </a:r>
            <a:endParaRPr dirty="0"/>
          </a:p>
        </p:txBody>
      </p:sp>
      <p:pic>
        <p:nvPicPr>
          <p:cNvPr id="476" name="Google Shape;476;p60"/>
          <p:cNvPicPr preferRelativeResize="0"/>
          <p:nvPr/>
        </p:nvPicPr>
        <p:blipFill rotWithShape="1">
          <a:blip r:embed="rId5">
            <a:alphaModFix/>
          </a:blip>
          <a:srcRect/>
          <a:stretch/>
        </p:blipFill>
        <p:spPr>
          <a:xfrm>
            <a:off x="431423" y="2921987"/>
            <a:ext cx="2540000" cy="1689100"/>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
        <p:nvSpPr>
          <p:cNvPr id="477" name="Google Shape;477;p60"/>
          <p:cNvSpPr txBox="1"/>
          <p:nvPr/>
        </p:nvSpPr>
        <p:spPr>
          <a:xfrm>
            <a:off x="301276" y="4863670"/>
            <a:ext cx="3565873" cy="156966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b="1" i="1" dirty="0" smtClean="0">
                <a:solidFill>
                  <a:schemeClr val="dk1"/>
                </a:solidFill>
                <a:latin typeface="Arial"/>
                <a:ea typeface="Arial"/>
                <a:cs typeface="Arial"/>
                <a:sym typeface="Arial"/>
              </a:rPr>
              <a:t>4250 Adults at Conference </a:t>
            </a:r>
            <a:r>
              <a:rPr lang="en-US" sz="1600" b="1" i="1" dirty="0">
                <a:solidFill>
                  <a:schemeClr val="dk1"/>
                </a:solidFill>
                <a:latin typeface="Arial"/>
                <a:ea typeface="Arial"/>
                <a:cs typeface="Arial"/>
                <a:sym typeface="Arial"/>
              </a:rPr>
              <a:t>Events</a:t>
            </a:r>
            <a:endParaRPr dirty="0"/>
          </a:p>
          <a:p>
            <a:pPr marL="0" marR="0" lvl="0" indent="0" algn="l" rtl="0">
              <a:spcBef>
                <a:spcPts val="0"/>
              </a:spcBef>
              <a:spcAft>
                <a:spcPts val="0"/>
              </a:spcAft>
              <a:buNone/>
            </a:pPr>
            <a:r>
              <a:rPr lang="en-US" sz="1600" b="1" i="1" dirty="0">
                <a:solidFill>
                  <a:schemeClr val="dk1"/>
                </a:solidFill>
                <a:latin typeface="Arial"/>
                <a:ea typeface="Arial"/>
                <a:cs typeface="Arial"/>
                <a:sym typeface="Arial"/>
              </a:rPr>
              <a:t>4600 all ages in </a:t>
            </a:r>
            <a:endParaRPr dirty="0"/>
          </a:p>
          <a:p>
            <a:pPr marL="0" marR="0" lvl="0" indent="0" algn="l" rtl="0">
              <a:spcBef>
                <a:spcPts val="0"/>
              </a:spcBef>
              <a:spcAft>
                <a:spcPts val="0"/>
              </a:spcAft>
              <a:buNone/>
            </a:pPr>
            <a:r>
              <a:rPr lang="en-US" sz="1600" b="1" i="1" dirty="0">
                <a:solidFill>
                  <a:schemeClr val="dk1"/>
                </a:solidFill>
                <a:latin typeface="Arial"/>
                <a:ea typeface="Arial"/>
                <a:cs typeface="Arial"/>
                <a:sym typeface="Arial"/>
              </a:rPr>
              <a:t>23 Community Events on Bainbridge Island</a:t>
            </a:r>
            <a:endParaRPr sz="1600" b="1" i="1" dirty="0">
              <a:solidFill>
                <a:schemeClr val="dk1"/>
              </a:solidFill>
              <a:latin typeface="Arial"/>
              <a:ea typeface="Arial"/>
              <a:cs typeface="Arial"/>
              <a:sym typeface="Arial"/>
            </a:endParaRPr>
          </a:p>
          <a:p>
            <a:pPr marL="0" marR="0" lvl="0" indent="0" algn="l" rtl="0">
              <a:spcBef>
                <a:spcPts val="0"/>
              </a:spcBef>
              <a:spcAft>
                <a:spcPts val="0"/>
              </a:spcAft>
              <a:buNone/>
            </a:pPr>
            <a:endParaRPr sz="1600" b="1" i="1" dirty="0">
              <a:solidFill>
                <a:schemeClr val="dk1"/>
              </a:solidFill>
              <a:latin typeface="Arial"/>
              <a:ea typeface="Arial"/>
              <a:cs typeface="Arial"/>
              <a:sym typeface="Arial"/>
            </a:endParaRPr>
          </a:p>
        </p:txBody>
      </p:sp>
      <p:sp>
        <p:nvSpPr>
          <p:cNvPr id="478" name="Google Shape;478;p60"/>
          <p:cNvSpPr/>
          <p:nvPr/>
        </p:nvSpPr>
        <p:spPr>
          <a:xfrm>
            <a:off x="1329977" y="2226608"/>
            <a:ext cx="3352800" cy="2769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a:solidFill>
                  <a:schemeClr val="lt1"/>
                </a:solidFill>
                <a:latin typeface="Corbel"/>
                <a:ea typeface="Corbel"/>
                <a:cs typeface="Corbel"/>
                <a:sym typeface="Corbel"/>
              </a:rPr>
              <a:t>"</a:t>
            </a:r>
            <a:endParaRPr sz="1200">
              <a:solidFill>
                <a:schemeClr val="dk1"/>
              </a:solidFill>
              <a:latin typeface="Calibri"/>
              <a:ea typeface="Calibri"/>
              <a:cs typeface="Calibri"/>
              <a:sym typeface="Calibri"/>
            </a:endParaRPr>
          </a:p>
        </p:txBody>
      </p:sp>
      <p:pic>
        <p:nvPicPr>
          <p:cNvPr id="479" name="Google Shape;479;p60"/>
          <p:cNvPicPr preferRelativeResize="0"/>
          <p:nvPr/>
        </p:nvPicPr>
        <p:blipFill rotWithShape="1">
          <a:blip r:embed="rId6">
            <a:alphaModFix/>
          </a:blip>
          <a:srcRect/>
          <a:stretch/>
        </p:blipFill>
        <p:spPr>
          <a:xfrm>
            <a:off x="3952876" y="3715305"/>
            <a:ext cx="2462212" cy="2047495"/>
          </a:xfrm>
          <a:prstGeom prst="rect">
            <a:avLst/>
          </a:prstGeom>
          <a:solidFill>
            <a:srgbClr val="ECECEC"/>
          </a:solidFill>
          <a:ln w="190500" cap="sq" cmpd="sng">
            <a:solidFill>
              <a:srgbClr val="FFFFFF"/>
            </a:solidFill>
            <a:prstDash val="solid"/>
            <a:miter lim="800000"/>
            <a:headEnd type="none" w="sm" len="sm"/>
            <a:tailEnd type="none" w="sm" len="sm"/>
          </a:ln>
          <a:effectLst>
            <a:outerShdw blurRad="55000" dist="18000" dir="5400000" algn="tl" rotWithShape="0">
              <a:srgbClr val="000000">
                <a:alpha val="40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pic>
        <p:nvPicPr>
          <p:cNvPr id="484" name="Google Shape;484;p61"/>
          <p:cNvPicPr preferRelativeResize="0"/>
          <p:nvPr/>
        </p:nvPicPr>
        <p:blipFill rotWithShape="1">
          <a:blip r:embed="rId3">
            <a:alphaModFix/>
          </a:blip>
          <a:srcRect/>
          <a:stretch/>
        </p:blipFill>
        <p:spPr>
          <a:xfrm>
            <a:off x="2032000" y="889000"/>
            <a:ext cx="5080000" cy="5080000"/>
          </a:xfrm>
          <a:prstGeom prst="rect">
            <a:avLst/>
          </a:prstGeom>
          <a:noFill/>
          <a:ln>
            <a:noFill/>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pic>
        <p:nvPicPr>
          <p:cNvPr id="489" name="Google Shape;489;p62"/>
          <p:cNvPicPr preferRelativeResize="0"/>
          <p:nvPr/>
        </p:nvPicPr>
        <p:blipFill rotWithShape="1">
          <a:blip r:embed="rId3">
            <a:alphaModFix/>
          </a:blip>
          <a:srcRect/>
          <a:stretch/>
        </p:blipFill>
        <p:spPr>
          <a:xfrm>
            <a:off x="2133600" y="826247"/>
            <a:ext cx="5080000" cy="5080000"/>
          </a:xfrm>
          <a:prstGeom prst="rect">
            <a:avLst/>
          </a:prstGeom>
          <a:noFill/>
          <a:ln>
            <a:noFill/>
          </a:ln>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63"/>
          <p:cNvSpPr txBox="1">
            <a:spLocks noGrp="1"/>
          </p:cNvSpPr>
          <p:nvPr>
            <p:ph type="title"/>
          </p:nvPr>
        </p:nvSpPr>
        <p:spPr>
          <a:xfrm>
            <a:off x="779992" y="2025650"/>
            <a:ext cx="7772400" cy="136207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4400"/>
              <a:buFont typeface="Calibri"/>
              <a:buNone/>
            </a:pPr>
            <a:r>
              <a:rPr lang="en-US" sz="4400" dirty="0">
                <a:solidFill>
                  <a:schemeClr val="dk1"/>
                </a:solidFill>
                <a:latin typeface="Calibri"/>
                <a:ea typeface="Calibri"/>
                <a:cs typeface="Calibri"/>
                <a:sym typeface="Calibri"/>
              </a:rPr>
              <a:t>Thank You!</a:t>
            </a:r>
            <a:br>
              <a:rPr lang="en-US" sz="4400" dirty="0">
                <a:solidFill>
                  <a:schemeClr val="dk1"/>
                </a:solidFill>
                <a:latin typeface="Calibri"/>
                <a:ea typeface="Calibri"/>
                <a:cs typeface="Calibri"/>
                <a:sym typeface="Calibri"/>
              </a:rPr>
            </a:br>
            <a:endParaRPr sz="4400" dirty="0">
              <a:solidFill>
                <a:schemeClr val="dk1"/>
              </a:solidFill>
              <a:latin typeface="Calibri"/>
              <a:ea typeface="Calibri"/>
              <a:cs typeface="Calibri"/>
              <a:sym typeface="Calibri"/>
            </a:endParaRPr>
          </a:p>
        </p:txBody>
      </p:sp>
      <p:sp>
        <p:nvSpPr>
          <p:cNvPr id="495" name="Google Shape;495;p63"/>
          <p:cNvSpPr/>
          <p:nvPr/>
        </p:nvSpPr>
        <p:spPr>
          <a:xfrm>
            <a:off x="304800" y="304800"/>
            <a:ext cx="4572000" cy="192360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i="1">
                <a:solidFill>
                  <a:srgbClr val="632423"/>
                </a:solidFill>
                <a:latin typeface="Calibri"/>
                <a:ea typeface="Calibri"/>
                <a:cs typeface="Calibri"/>
                <a:sym typeface="Calibri"/>
              </a:rPr>
              <a:t>“Those who contemplate the beauty of the earth find reserves of strength that will endure as long as life lasts.”</a:t>
            </a:r>
            <a:r>
              <a:rPr lang="en-US" sz="2400" b="1">
                <a:solidFill>
                  <a:srgbClr val="632423"/>
                </a:solidFill>
                <a:latin typeface="Calibri"/>
                <a:ea typeface="Calibri"/>
                <a:cs typeface="Calibri"/>
                <a:sym typeface="Calibri"/>
              </a:rPr>
              <a:t/>
            </a:r>
            <a:br>
              <a:rPr lang="en-US" sz="2400" b="1">
                <a:solidFill>
                  <a:srgbClr val="632423"/>
                </a:solidFill>
                <a:latin typeface="Calibri"/>
                <a:ea typeface="Calibri"/>
                <a:cs typeface="Calibri"/>
                <a:sym typeface="Calibri"/>
              </a:rPr>
            </a:br>
            <a:r>
              <a:rPr lang="en-US" sz="300" b="1">
                <a:solidFill>
                  <a:srgbClr val="632423"/>
                </a:solidFill>
                <a:latin typeface="Calibri"/>
                <a:ea typeface="Calibri"/>
                <a:cs typeface="Calibri"/>
                <a:sym typeface="Calibri"/>
              </a:rPr>
              <a:t/>
            </a:r>
            <a:br>
              <a:rPr lang="en-US" sz="300" b="1">
                <a:solidFill>
                  <a:srgbClr val="632423"/>
                </a:solidFill>
                <a:latin typeface="Calibri"/>
                <a:ea typeface="Calibri"/>
                <a:cs typeface="Calibri"/>
                <a:sym typeface="Calibri"/>
              </a:rPr>
            </a:br>
            <a:r>
              <a:rPr lang="en-US" sz="2000">
                <a:solidFill>
                  <a:srgbClr val="245899"/>
                </a:solidFill>
                <a:latin typeface="Calibri"/>
                <a:ea typeface="Calibri"/>
                <a:cs typeface="Calibri"/>
                <a:sym typeface="Calibri"/>
              </a:rPr>
              <a:t>-Rachel Carson</a:t>
            </a:r>
            <a:endParaRPr sz="2000">
              <a:solidFill>
                <a:schemeClr val="dk1"/>
              </a:solidFill>
              <a:latin typeface="Calibri"/>
              <a:ea typeface="Calibri"/>
              <a:cs typeface="Calibri"/>
              <a:sym typeface="Calibri"/>
            </a:endParaRPr>
          </a:p>
        </p:txBody>
      </p:sp>
      <p:pic>
        <p:nvPicPr>
          <p:cNvPr id="496" name="Google Shape;496;p63"/>
          <p:cNvPicPr preferRelativeResize="0"/>
          <p:nvPr/>
        </p:nvPicPr>
        <p:blipFill rotWithShape="1">
          <a:blip r:embed="rId3">
            <a:alphaModFix/>
          </a:blip>
          <a:srcRect/>
          <a:stretch/>
        </p:blipFill>
        <p:spPr>
          <a:xfrm>
            <a:off x="-52387" y="2530066"/>
            <a:ext cx="4929187" cy="4040067"/>
          </a:xfrm>
          <a:prstGeom prst="rect">
            <a:avLst/>
          </a:prstGeom>
          <a:noFill/>
          <a:ln>
            <a:noFill/>
          </a:ln>
        </p:spPr>
      </p:pic>
      <p:sp>
        <p:nvSpPr>
          <p:cNvPr id="497" name="Google Shape;497;p63"/>
          <p:cNvSpPr/>
          <p:nvPr/>
        </p:nvSpPr>
        <p:spPr>
          <a:xfrm>
            <a:off x="4876800" y="3721629"/>
            <a:ext cx="4333875" cy="123110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i="1" dirty="0">
                <a:solidFill>
                  <a:srgbClr val="632423"/>
                </a:solidFill>
                <a:latin typeface="Calibri"/>
                <a:ea typeface="Calibri"/>
                <a:cs typeface="Calibri"/>
                <a:sym typeface="Calibri"/>
              </a:rPr>
              <a:t>“Imagination is more important than knowledge.”</a:t>
            </a:r>
            <a:r>
              <a:rPr lang="en-US" sz="1800" i="1" dirty="0">
                <a:solidFill>
                  <a:srgbClr val="245899"/>
                </a:solidFill>
                <a:latin typeface="Calibri"/>
                <a:ea typeface="Calibri"/>
                <a:cs typeface="Calibri"/>
                <a:sym typeface="Calibri"/>
              </a:rPr>
              <a:t/>
            </a:r>
            <a:br>
              <a:rPr lang="en-US" sz="1800" i="1" dirty="0">
                <a:solidFill>
                  <a:srgbClr val="245899"/>
                </a:solidFill>
                <a:latin typeface="Calibri"/>
                <a:ea typeface="Calibri"/>
                <a:cs typeface="Calibri"/>
                <a:sym typeface="Calibri"/>
              </a:rPr>
            </a:br>
            <a:r>
              <a:rPr lang="en-US" sz="300" dirty="0">
                <a:solidFill>
                  <a:srgbClr val="245899"/>
                </a:solidFill>
                <a:latin typeface="Calibri"/>
                <a:ea typeface="Calibri"/>
                <a:cs typeface="Calibri"/>
                <a:sym typeface="Calibri"/>
              </a:rPr>
              <a:t/>
            </a:r>
            <a:br>
              <a:rPr lang="en-US" sz="300" dirty="0">
                <a:solidFill>
                  <a:srgbClr val="245899"/>
                </a:solidFill>
                <a:latin typeface="Calibri"/>
                <a:ea typeface="Calibri"/>
                <a:cs typeface="Calibri"/>
                <a:sym typeface="Calibri"/>
              </a:rPr>
            </a:br>
            <a:r>
              <a:rPr lang="en-US" sz="300" dirty="0">
                <a:solidFill>
                  <a:srgbClr val="245899"/>
                </a:solidFill>
                <a:latin typeface="Calibri"/>
                <a:ea typeface="Calibri"/>
                <a:cs typeface="Calibri"/>
                <a:sym typeface="Calibri"/>
              </a:rPr>
              <a:t/>
            </a:r>
            <a:br>
              <a:rPr lang="en-US" sz="300" dirty="0">
                <a:solidFill>
                  <a:srgbClr val="245899"/>
                </a:solidFill>
                <a:latin typeface="Calibri"/>
                <a:ea typeface="Calibri"/>
                <a:cs typeface="Calibri"/>
                <a:sym typeface="Calibri"/>
              </a:rPr>
            </a:br>
            <a:r>
              <a:rPr lang="en-US" sz="2000" dirty="0">
                <a:solidFill>
                  <a:srgbClr val="245899"/>
                </a:solidFill>
                <a:latin typeface="Calibri"/>
                <a:ea typeface="Calibri"/>
                <a:cs typeface="Calibri"/>
                <a:sym typeface="Calibri"/>
              </a:rPr>
              <a:t>-Albert Einstein</a:t>
            </a:r>
            <a:endParaRPr sz="20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TotalTime>
  <Words>1109</Words>
  <Application>Microsoft Office PowerPoint</Application>
  <PresentationFormat>On-screen Show (4:3)</PresentationFormat>
  <Paragraphs>179</Paragraphs>
  <Slides>54</Slides>
  <Notes>54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Avenir</vt:lpstr>
      <vt:lpstr>Times New Roman</vt:lpstr>
      <vt:lpstr>Calibri</vt:lpstr>
      <vt:lpstr>Bilbo</vt:lpstr>
      <vt:lpstr>Corbel</vt:lpstr>
      <vt:lpstr>Office Theme</vt:lpstr>
      <vt:lpstr>PowerPoint Presentation</vt:lpstr>
      <vt:lpstr>Where is IslandWood? </vt:lpstr>
      <vt:lpstr>Across the Pacific Ocean from Russia…</vt:lpstr>
      <vt:lpstr>PowerPoint Presentation</vt:lpstr>
      <vt:lpstr>This is home to the Puget Sound,</vt:lpstr>
      <vt:lpstr>PowerPoint Presentation</vt:lpstr>
      <vt:lpstr>Target Areas</vt:lpstr>
      <vt:lpstr>Glacial scraping left behind a remarkable geography on Bainbridge Island </vt:lpstr>
      <vt:lpstr>The vision for IslandWood in 1999 was for a place outside the city where all children could learn in the woods. Children’s design workshops helped us build IslandWood.</vt:lpstr>
      <vt:lpstr>The children's ideas became the Floating Classroom…</vt:lpstr>
      <vt:lpstr>…the Suspension Bridge…</vt:lpstr>
      <vt:lpstr>…the Suspension Bridge…</vt:lpstr>
      <vt:lpstr>…the Garden. </vt:lpstr>
      <vt:lpstr>…the Canopy Tower…</vt:lpstr>
      <vt:lpstr>and the Bog Treehouse.</vt:lpstr>
      <vt:lpstr>PowerPoint Presentation</vt:lpstr>
      <vt:lpstr>Sustainable Design</vt:lpstr>
      <vt:lpstr>IslandWood’s Natural &amp; Biological Assets</vt:lpstr>
      <vt:lpstr>PowerPoint Presentation</vt:lpstr>
      <vt:lpstr>PowerPoint Presentation</vt:lpstr>
      <vt:lpstr> The School Overnight Program is the laboratory for the graduate students.</vt:lpstr>
      <vt:lpstr>IslandWood prepares educators to address 21st century challenges by using the environment as a context for teaching and learning. This is done in the School Overnight Program.</vt:lpstr>
      <vt:lpstr>What happens at IslandWood? </vt:lpstr>
      <vt:lpstr>Most students arrive by ferry</vt:lpstr>
      <vt:lpstr>PowerPoint Presentation</vt:lpstr>
      <vt:lpstr>PowerPoint Presentation</vt:lpstr>
      <vt:lpstr>Curriculum is Integrated and Interactive</vt:lpstr>
      <vt:lpstr>PowerPoint Presentation</vt:lpstr>
      <vt:lpstr>PowerPoint Presentation</vt:lpstr>
      <vt:lpstr>PowerPoint Presentation</vt:lpstr>
      <vt:lpstr>PowerPoint Presentation</vt:lpstr>
      <vt:lpstr>Bringing artists to work with children</vt:lpstr>
      <vt:lpstr>PowerPoint Presentation</vt:lpstr>
      <vt:lpstr>and scientists to share research</vt:lpstr>
      <vt:lpstr>Connecting garden soils…</vt:lpstr>
      <vt:lpstr>…to our food</vt:lpstr>
      <vt:lpstr>and our health</vt:lpstr>
      <vt:lpstr>PowerPoint Presentation</vt:lpstr>
      <vt:lpstr>PowerPoint Presentation</vt:lpstr>
      <vt:lpstr>PowerPoint Presentation</vt:lpstr>
      <vt:lpstr>PowerPoint Presentation</vt:lpstr>
      <vt:lpstr>PowerPoint Presentation</vt:lpstr>
      <vt:lpstr>Results of the School Overnight Program</vt:lpstr>
      <vt:lpstr>Studies show that, almost to a person,  conservationists or any adults with environmental awareness, had some special  experience in nature when they were children. </vt:lpstr>
      <vt:lpstr>PowerPoint Presentation</vt:lpstr>
      <vt:lpstr>PowerPoint Presentation</vt:lpstr>
      <vt:lpstr>PowerPoint Presentation</vt:lpstr>
      <vt:lpstr>PowerPoint Presentation</vt:lpstr>
      <vt:lpstr>PowerPoint Presentation</vt:lpstr>
      <vt:lpstr>"As educators, we need to build stories that young people can imagine themselves in. As urban environmental educators, we help build strong narratives that acknowledge the built environment and put youth firmly into the center of it, bringing value to their engagement in its unfolding future.“       -Lenny Haynes      Urban Env. Education Alumnus </vt:lpstr>
      <vt:lpstr>Program numbers</vt:lpstr>
      <vt:lpstr>PowerPoint Presentation</vt:lpstr>
      <vt:lpstr>PowerPoint Presentation</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dc:creator>
  <cp:lastModifiedBy>Ric</cp:lastModifiedBy>
  <cp:revision>9</cp:revision>
  <dcterms:modified xsi:type="dcterms:W3CDTF">2018-08-05T20:29:40Z</dcterms:modified>
</cp:coreProperties>
</file>